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theme/theme2.xml" ContentType="application/vnd.openxmlformats-officedocument.theme+xml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6429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200" u="none" kumimoji="0" normalizeH="0">
        <a:ln>
          <a:noFill/>
        </a:ln>
        <a:solidFill>
          <a:srgbClr val="5B5854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1pPr>
    <a:lvl2pPr marL="0" marR="0" indent="228600" algn="ctr" defTabSz="6429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200" u="none" kumimoji="0" normalizeH="0">
        <a:ln>
          <a:noFill/>
        </a:ln>
        <a:solidFill>
          <a:srgbClr val="5B5854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2pPr>
    <a:lvl3pPr marL="0" marR="0" indent="457200" algn="ctr" defTabSz="6429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200" u="none" kumimoji="0" normalizeH="0">
        <a:ln>
          <a:noFill/>
        </a:ln>
        <a:solidFill>
          <a:srgbClr val="5B5854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3pPr>
    <a:lvl4pPr marL="0" marR="0" indent="685800" algn="ctr" defTabSz="6429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200" u="none" kumimoji="0" normalizeH="0">
        <a:ln>
          <a:noFill/>
        </a:ln>
        <a:solidFill>
          <a:srgbClr val="5B5854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4pPr>
    <a:lvl5pPr marL="0" marR="0" indent="914400" algn="ctr" defTabSz="6429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200" u="none" kumimoji="0" normalizeH="0">
        <a:ln>
          <a:noFill/>
        </a:ln>
        <a:solidFill>
          <a:srgbClr val="5B5854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5pPr>
    <a:lvl6pPr marL="0" marR="0" indent="1143000" algn="ctr" defTabSz="6429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200" u="none" kumimoji="0" normalizeH="0">
        <a:ln>
          <a:noFill/>
        </a:ln>
        <a:solidFill>
          <a:srgbClr val="5B5854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6pPr>
    <a:lvl7pPr marL="0" marR="0" indent="1371600" algn="ctr" defTabSz="6429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200" u="none" kumimoji="0" normalizeH="0">
        <a:ln>
          <a:noFill/>
        </a:ln>
        <a:solidFill>
          <a:srgbClr val="5B5854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7pPr>
    <a:lvl8pPr marL="0" marR="0" indent="1600200" algn="ctr" defTabSz="6429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200" u="none" kumimoji="0" normalizeH="0">
        <a:ln>
          <a:noFill/>
        </a:ln>
        <a:solidFill>
          <a:srgbClr val="5B5854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8pPr>
    <a:lvl9pPr marL="0" marR="0" indent="1828800" algn="ctr" defTabSz="6429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200" u="none" kumimoji="0" normalizeH="0">
        <a:ln>
          <a:noFill/>
        </a:ln>
        <a:solidFill>
          <a:srgbClr val="5B5854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25400" cap="flat">
              <a:solidFill>
                <a:srgbClr val="5B5854"/>
              </a:solidFill>
              <a:custDash>
                <a:ds d="200000" sp="200000"/>
              </a:custDash>
              <a:miter lim="400000"/>
            </a:ln>
          </a:left>
          <a:right>
            <a:ln w="25400" cap="flat">
              <a:solidFill>
                <a:srgbClr val="5B5854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B5854"/>
              </a:solidFill>
              <a:prstDash val="solid"/>
              <a:miter lim="400000"/>
            </a:ln>
          </a:top>
          <a:bottom>
            <a:ln w="12700" cap="flat">
              <a:solidFill>
                <a:srgbClr val="5B5854"/>
              </a:solidFill>
              <a:prstDash val="solid"/>
              <a:miter lim="400000"/>
            </a:ln>
          </a:bottom>
          <a:insideH>
            <a:ln w="12700" cap="flat">
              <a:solidFill>
                <a:srgbClr val="5B5854"/>
              </a:solidFill>
              <a:prstDash val="solid"/>
              <a:miter lim="400000"/>
            </a:ln>
          </a:insideH>
          <a:insideV>
            <a:ln w="25400" cap="flat">
              <a:solidFill>
                <a:srgbClr val="5B5854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chemeClr val="accent2">
              <a:hueOff val="-1122706"/>
              <a:satOff val="6504"/>
              <a:lumOff val="15871"/>
              <a:alpha val="17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50800" cap="flat">
              <a:solidFill>
                <a:srgbClr val="5B5854"/>
              </a:solidFill>
              <a:prstDash val="solid"/>
              <a:miter lim="400000"/>
            </a:ln>
          </a:right>
          <a:top>
            <a:ln w="12700" cap="flat">
              <a:solidFill>
                <a:srgbClr val="5B5854"/>
              </a:solidFill>
              <a:prstDash val="solid"/>
              <a:miter lim="400000"/>
            </a:ln>
          </a:top>
          <a:bottom>
            <a:ln w="12700" cap="flat">
              <a:solidFill>
                <a:srgbClr val="5B5854"/>
              </a:solidFill>
              <a:prstDash val="solid"/>
              <a:miter lim="400000"/>
            </a:ln>
          </a:bottom>
          <a:insideH>
            <a:ln w="12700" cap="flat">
              <a:solidFill>
                <a:srgbClr val="5B5854"/>
              </a:solidFill>
              <a:prstDash val="solid"/>
              <a:miter lim="400000"/>
            </a:ln>
          </a:insideH>
          <a:insideV>
            <a:ln w="12700" cap="flat">
              <a:solidFill>
                <a:srgbClr val="5B5854"/>
              </a:solidFill>
              <a:prstDash val="solid"/>
              <a:miter lim="400000"/>
            </a:ln>
          </a:insideV>
        </a:tcBdr>
        <a:fill>
          <a:solidFill>
            <a:srgbClr val="809E35">
              <a:alpha val="10000"/>
            </a:srgbClr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5B5854"/>
              </a:solidFill>
              <a:prstDash val="solid"/>
              <a:miter lim="400000"/>
            </a:ln>
          </a:left>
          <a:right>
            <a:ln w="12700" cap="flat">
              <a:solidFill>
                <a:srgbClr val="5B5854"/>
              </a:solidFill>
              <a:prstDash val="solid"/>
              <a:miter lim="400000"/>
            </a:ln>
          </a:right>
          <a:top>
            <a:ln w="50800" cap="flat">
              <a:solidFill>
                <a:srgbClr val="5B585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5B5854"/>
              </a:solidFill>
              <a:prstDash val="solid"/>
              <a:miter lim="400000"/>
            </a:ln>
          </a:insideH>
          <a:insideV>
            <a:ln w="12700" cap="flat">
              <a:solidFill>
                <a:srgbClr val="5B5854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5B5854"/>
              </a:solidFill>
              <a:prstDash val="solid"/>
              <a:miter lim="400000"/>
            </a:ln>
          </a:left>
          <a:right>
            <a:ln w="12700" cap="flat">
              <a:solidFill>
                <a:srgbClr val="5B5854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50800" cap="flat">
              <a:solidFill>
                <a:srgbClr val="5B5854"/>
              </a:solidFill>
              <a:prstDash val="solid"/>
              <a:miter lim="400000"/>
            </a:ln>
          </a:bottom>
          <a:insideH>
            <a:ln w="12700" cap="flat">
              <a:solidFill>
                <a:srgbClr val="5B5854"/>
              </a:solidFill>
              <a:prstDash val="solid"/>
              <a:miter lim="400000"/>
            </a:ln>
          </a:insideH>
          <a:insideV>
            <a:ln w="12700" cap="flat">
              <a:solidFill>
                <a:srgbClr val="5B5854"/>
              </a:solidFill>
              <a:prstDash val="solid"/>
              <a:miter lim="400000"/>
            </a:ln>
          </a:insideV>
        </a:tcBdr>
        <a:fill>
          <a:solidFill>
            <a:srgbClr val="619E5C">
              <a:alpha val="15000"/>
            </a:srgb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12700" cap="flat">
              <a:solidFill>
                <a:srgbClr val="BDBBB3"/>
              </a:solidFill>
              <a:prstDash val="solid"/>
              <a:miter lim="400000"/>
            </a:ln>
          </a:left>
          <a:right>
            <a:ln w="12700" cap="flat">
              <a:solidFill>
                <a:srgbClr val="BDBBB3"/>
              </a:solidFill>
              <a:prstDash val="solid"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A5A59F"/>
              </a:solidFill>
              <a:prstDash val="solid"/>
              <a:miter lim="400000"/>
            </a:ln>
          </a:insideH>
          <a:insideV>
            <a:ln w="12700" cap="flat">
              <a:solidFill>
                <a:srgbClr val="BDBBB3"/>
              </a:solidFill>
              <a:prstDash val="solid"/>
              <a:miter lim="400000"/>
            </a:ln>
          </a:insideV>
        </a:tcBdr>
        <a:fill>
          <a:solidFill>
            <a:srgbClr val="E7E3D2"/>
          </a:solidFill>
        </a:fill>
      </a:tcStyle>
    </a:wholeTbl>
    <a:band2H>
      <a:tcTxStyle b="def" i="def"/>
      <a:tcStyle>
        <a:tcBdr/>
        <a:fill>
          <a:solidFill>
            <a:srgbClr val="F6F2E5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A5A59F"/>
              </a:solidFill>
              <a:prstDash val="solid"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A5A59F"/>
              </a:solidFill>
              <a:prstDash val="solid"/>
              <a:miter lim="400000"/>
            </a:ln>
          </a:insideH>
          <a:insideV>
            <a:ln w="12700" cap="flat">
              <a:solidFill>
                <a:srgbClr val="A5A59F"/>
              </a:solidFill>
              <a:prstDash val="solid"/>
              <a:miter lim="400000"/>
            </a:ln>
          </a:insideV>
        </a:tcBdr>
        <a:fill>
          <a:solidFill>
            <a:srgbClr val="D3CDB7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A5A59F"/>
              </a:solidFill>
              <a:prstDash val="solid"/>
              <a:miter lim="400000"/>
            </a:ln>
          </a:left>
          <a:right>
            <a:ln w="12700" cap="flat">
              <a:solidFill>
                <a:srgbClr val="A5A59F"/>
              </a:solidFill>
              <a:prstDash val="solid"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A5A59F"/>
              </a:solidFill>
              <a:prstDash val="solid"/>
              <a:miter lim="400000"/>
            </a:ln>
          </a:insideH>
          <a:insideV>
            <a:ln w="12700" cap="flat">
              <a:solidFill>
                <a:srgbClr val="A5A59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solidFill>
                <a:srgbClr val="8E755A"/>
              </a:solidFill>
              <a:prstDash val="solid"/>
              <a:miter lim="400000"/>
            </a:ln>
          </a:left>
          <a:right>
            <a:ln w="12700" cap="flat">
              <a:solidFill>
                <a:srgbClr val="8E755A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8E755A"/>
              </a:solidFill>
              <a:prstDash val="solid"/>
              <a:miter lim="400000"/>
            </a:ln>
          </a:insideH>
          <a:insideV>
            <a:ln w="12700" cap="flat">
              <a:solidFill>
                <a:srgbClr val="8E755A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EEE7283C-3CF3-47DC-8721-378D4A62B22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DBBB3"/>
              </a:solidFill>
              <a:prstDash val="solid"/>
              <a:miter lim="400000"/>
            </a:ln>
          </a:top>
          <a:bottom>
            <a:ln w="12700" cap="flat">
              <a:solidFill>
                <a:srgbClr val="BDBBB3"/>
              </a:solidFill>
              <a:prstDash val="solid"/>
              <a:miter lim="400000"/>
            </a:ln>
          </a:bottom>
          <a:insideH>
            <a:ln w="12700" cap="flat">
              <a:solidFill>
                <a:srgbClr val="BDBBB3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3DA"/>
          </a:solidFill>
        </a:fill>
      </a:tcStyle>
    </a:wholeTbl>
    <a:band2H>
      <a:tcTxStyle b="def" i="def"/>
      <a:tcStyle>
        <a:tcBdr/>
        <a:fill>
          <a:solidFill>
            <a:srgbClr val="F9F5E8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A5A59F"/>
              </a:solidFill>
              <a:prstDash val="solid"/>
              <a:miter lim="400000"/>
            </a:ln>
          </a:left>
          <a:right>
            <a:ln w="12700" cap="flat">
              <a:solidFill>
                <a:srgbClr val="A5A59F"/>
              </a:solidFill>
              <a:prstDash val="solid"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A5A59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6D5D0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DBBB3"/>
              </a:solidFill>
              <a:prstDash val="solid"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4D616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solidFill>
                <a:srgbClr val="BDBBB3"/>
              </a:solidFill>
              <a:prstDash val="solid"/>
              <a:miter lim="400000"/>
            </a:ln>
          </a:bottom>
          <a:insideH>
            <a:ln w="12700" cap="flat">
              <a:solidFill>
                <a:srgbClr val="657477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F821DB8-F4EB-4A41-A1BA-3FCAFE7338EE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FECE2"/>
          </a:solidFill>
        </a:fill>
      </a:tcStyle>
    </a:wholeTbl>
    <a:band2H>
      <a:tcTxStyle b="def" i="def"/>
      <a:tcStyle>
        <a:tcBdr/>
        <a:fill>
          <a:solidFill>
            <a:srgbClr val="FFFBF1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A29A85"/>
              </a:solidFill>
              <a:prstDash val="solid"/>
              <a:miter lim="400000"/>
            </a:ln>
          </a:right>
          <a:top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8E4D8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A29A85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A29A85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A29A85"/>
              </a:solidFill>
              <a:prstDash val="solid"/>
              <a:miter lim="400000"/>
            </a:ln>
          </a:bottom>
          <a:insideH>
            <a:ln w="12700" cap="flat">
              <a:solidFill>
                <a:srgbClr val="A29A85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33BA23B1-9221-436E-865A-0063620EA4FD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6D2C0">
              <a:alpha val="50000"/>
            </a:srgbClr>
          </a:solidFill>
        </a:fill>
      </a:tcStyle>
    </a:wholeTbl>
    <a:band2H>
      <a:tcTxStyle b="def" i="def"/>
      <a:tcStyle>
        <a:tcBdr/>
        <a:fill>
          <a:solidFill>
            <a:srgbClr val="E9E7DC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5BEAA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6D2C0">
              <a:alpha val="25000"/>
            </a:srgbClr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28C7D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508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left>
          <a:right>
            <a:ln w="508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right>
          <a:top>
            <a:ln w="508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top>
          <a:bottom>
            <a:ln w="508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bottom>
          <a:insideH>
            <a:ln w="508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H>
          <a:insideV>
            <a:ln w="508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chemeClr val="accent2">
              <a:hueOff val="-1122706"/>
              <a:satOff val="6504"/>
              <a:lumOff val="15871"/>
              <a:alpha val="12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63500" cap="flat">
              <a:solidFill>
                <a:schemeClr val="accent5">
                  <a:alpha val="75000"/>
                </a:schemeClr>
              </a:solidFill>
              <a:prstDash val="solid"/>
              <a:miter lim="400000"/>
            </a:ln>
          </a:right>
          <a:top>
            <a:ln w="508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top>
          <a:bottom>
            <a:ln w="508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bottom>
          <a:insideH>
            <a:ln w="508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H>
          <a:insideV>
            <a:ln w="508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508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left>
          <a:right>
            <a:ln w="508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right>
          <a:top>
            <a:ln w="63500" cap="flat">
              <a:solidFill>
                <a:schemeClr val="accent5">
                  <a:alpha val="75000"/>
                </a:scheme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508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H>
          <a:insideV>
            <a:ln w="508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508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left>
          <a:right>
            <a:ln w="508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chemeClr val="accent5">
                  <a:alpha val="75000"/>
                </a:schemeClr>
              </a:solidFill>
              <a:prstDash val="solid"/>
              <a:miter lim="400000"/>
            </a:ln>
          </a:bottom>
          <a:insideH>
            <a:ln w="508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H>
          <a:insideV>
            <a:ln w="508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7" name="Shape 15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
</file>

<file path=ppt/slideLayouts/_rels/slideLayout1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Заголовок и подзаголовок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>
            <p:ph type="title"/>
          </p:nvPr>
        </p:nvSpPr>
        <p:spPr>
          <a:xfrm>
            <a:off x="3994546" y="5393531"/>
            <a:ext cx="16394908" cy="5464969"/>
          </a:xfrm>
          <a:prstGeom prst="rect">
            <a:avLst/>
          </a:prstGeom>
        </p:spPr>
        <p:txBody>
          <a:bodyPr/>
          <a:lstStyle>
            <a:lvl1pPr>
              <a:defRPr spc="291" sz="14600">
                <a:solidFill>
                  <a:srgbClr val="FFFFFF"/>
                </a:solidFill>
              </a:defRPr>
            </a:lvl1pPr>
          </a:lstStyle>
          <a:p>
            <a:pPr/>
            <a:r>
              <a:t>Текст заголовка</a:t>
            </a:r>
          </a:p>
        </p:txBody>
      </p:sp>
      <p:sp>
        <p:nvSpPr>
          <p:cNvPr id="12" name="Shape 12"/>
          <p:cNvSpPr/>
          <p:nvPr>
            <p:ph type="body" sz="quarter" idx="1"/>
          </p:nvPr>
        </p:nvSpPr>
        <p:spPr>
          <a:xfrm>
            <a:off x="3994546" y="2911078"/>
            <a:ext cx="16394908" cy="2500313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296" sz="74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  <a:lvl2pPr marL="0" indent="228600" algn="ctr">
              <a:spcBef>
                <a:spcPts val="0"/>
              </a:spcBef>
              <a:buClrTx/>
              <a:buSzTx/>
              <a:buNone/>
              <a:defRPr cap="all" spc="296" sz="74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2pPr>
            <a:lvl3pPr marL="0" indent="457200" algn="ctr">
              <a:spcBef>
                <a:spcPts val="0"/>
              </a:spcBef>
              <a:buClrTx/>
              <a:buSzTx/>
              <a:buNone/>
              <a:defRPr cap="all" spc="296" sz="74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3pPr>
            <a:lvl4pPr marL="0" indent="685800" algn="ctr">
              <a:spcBef>
                <a:spcPts val="0"/>
              </a:spcBef>
              <a:buClrTx/>
              <a:buSzTx/>
              <a:buNone/>
              <a:defRPr cap="all" spc="296" sz="74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4pPr>
            <a:lvl5pPr marL="0" indent="914400" algn="ctr">
              <a:spcBef>
                <a:spcPts val="0"/>
              </a:spcBef>
              <a:buClrTx/>
              <a:buSzTx/>
              <a:buNone/>
              <a:defRPr cap="all" spc="296" sz="74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3" name="Shape 1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Пун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/>
          <p:nvPr>
            <p:ph type="body" idx="1"/>
          </p:nvPr>
        </p:nvSpPr>
        <p:spPr>
          <a:xfrm>
            <a:off x="3994546" y="1857375"/>
            <a:ext cx="16394908" cy="10501313"/>
          </a:xfrm>
          <a:prstGeom prst="rect">
            <a:avLst/>
          </a:prstGeom>
        </p:spPr>
        <p:txBody>
          <a:bodyPr anchor="ctr"/>
          <a:lstStyle/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98" name="Shape 98"/>
          <p:cNvSpPr/>
          <p:nvPr>
            <p:ph type="sldNum" sz="quarter" idx="2"/>
          </p:nvPr>
        </p:nvSpPr>
        <p:spPr>
          <a:xfrm>
            <a:off x="11982539" y="12983765"/>
            <a:ext cx="418923" cy="428345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Фото - 3 шт.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/>
          <p:nvPr>
            <p:ph type="pic" sz="quarter" idx="13"/>
          </p:nvPr>
        </p:nvSpPr>
        <p:spPr>
          <a:xfrm>
            <a:off x="12192000" y="6768703"/>
            <a:ext cx="7875985" cy="5697141"/>
          </a:xfrm>
          <a:prstGeom prst="rect">
            <a:avLst/>
          </a:prstGeom>
          <a:effectLst>
            <a:outerShdw sx="100000" sy="100000" kx="0" ky="0" algn="b" rotWithShape="0" blurRad="266700" dist="0" dir="5400000">
              <a:srgbClr val="000000"/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06" name="Shape 106"/>
          <p:cNvSpPr/>
          <p:nvPr>
            <p:ph type="pic" sz="quarter" idx="14"/>
          </p:nvPr>
        </p:nvSpPr>
        <p:spPr>
          <a:xfrm>
            <a:off x="12191999" y="1518046"/>
            <a:ext cx="7875986" cy="4822033"/>
          </a:xfrm>
          <a:prstGeom prst="rect">
            <a:avLst/>
          </a:prstGeom>
          <a:effectLst>
            <a:outerShdw sx="100000" sy="100000" kx="0" ky="0" algn="b" rotWithShape="0" blurRad="266700" dist="0" dir="5400000">
              <a:srgbClr val="000000"/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07" name="Shape 107"/>
          <p:cNvSpPr/>
          <p:nvPr>
            <p:ph type="pic" sz="half" idx="15"/>
          </p:nvPr>
        </p:nvSpPr>
        <p:spPr>
          <a:xfrm>
            <a:off x="4310596" y="1518046"/>
            <a:ext cx="7000876" cy="10947798"/>
          </a:xfrm>
          <a:prstGeom prst="rect">
            <a:avLst/>
          </a:prstGeom>
          <a:effectLst>
            <a:outerShdw sx="100000" sy="100000" kx="0" ky="0" algn="b" rotWithShape="0" blurRad="266700" dist="0" dir="5400000">
              <a:srgbClr val="000000"/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08" name="Shape 108"/>
          <p:cNvSpPr/>
          <p:nvPr>
            <p:ph type="sldNum" sz="quarter" idx="2"/>
          </p:nvPr>
        </p:nvSpPr>
        <p:spPr>
          <a:xfrm>
            <a:off x="11982539" y="12983765"/>
            <a:ext cx="418923" cy="428345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Фото — 2 шт.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/>
          <p:nvPr>
            <p:ph type="pic" sz="half" idx="13"/>
          </p:nvPr>
        </p:nvSpPr>
        <p:spPr>
          <a:xfrm>
            <a:off x="12620625" y="1518046"/>
            <a:ext cx="7447360" cy="10947798"/>
          </a:xfrm>
          <a:prstGeom prst="rect">
            <a:avLst/>
          </a:prstGeom>
          <a:effectLst>
            <a:outerShdw sx="100000" sy="100000" kx="0" ky="0" algn="b" rotWithShape="0" blurRad="266700" dist="0" dir="5400000">
              <a:srgbClr val="000000"/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6" name="Shape 116"/>
          <p:cNvSpPr/>
          <p:nvPr>
            <p:ph type="pic" sz="half" idx="14"/>
          </p:nvPr>
        </p:nvSpPr>
        <p:spPr>
          <a:xfrm>
            <a:off x="4298156" y="1518046"/>
            <a:ext cx="7447360" cy="10947798"/>
          </a:xfrm>
          <a:prstGeom prst="rect">
            <a:avLst/>
          </a:prstGeom>
          <a:effectLst>
            <a:outerShdw sx="100000" sy="100000" kx="0" ky="0" algn="b" rotWithShape="0" blurRad="266700" dist="0" dir="5400000">
              <a:srgbClr val="000000"/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7" name="Shape 117"/>
          <p:cNvSpPr/>
          <p:nvPr>
            <p:ph type="sldNum" sz="quarter" idx="2"/>
          </p:nvPr>
        </p:nvSpPr>
        <p:spPr>
          <a:xfrm>
            <a:off x="11977905" y="12983765"/>
            <a:ext cx="418924" cy="428345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Цитата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/>
          <p:nvPr>
            <p:ph type="body" sz="quarter" idx="13"/>
          </p:nvPr>
        </p:nvSpPr>
        <p:spPr>
          <a:xfrm>
            <a:off x="3994546" y="9116417"/>
            <a:ext cx="16394908" cy="787401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i="1" spc="72" sz="3600">
                <a:solidFill>
                  <a:schemeClr val="accent5">
                    <a:satOff val="-10854"/>
                    <a:lumOff val="-10463"/>
                  </a:schemeClr>
                </a:solidFill>
              </a:defRPr>
            </a:lvl1pPr>
          </a:lstStyle>
          <a:p>
            <a:pPr/>
            <a:r>
              <a:t>- Иван Арсентьев</a:t>
            </a:r>
          </a:p>
        </p:txBody>
      </p:sp>
      <p:sp>
        <p:nvSpPr>
          <p:cNvPr id="125" name="Shape 125"/>
          <p:cNvSpPr/>
          <p:nvPr>
            <p:ph type="body" sz="quarter" idx="14"/>
          </p:nvPr>
        </p:nvSpPr>
        <p:spPr>
          <a:xfrm>
            <a:off x="3994546" y="7479506"/>
            <a:ext cx="16394908" cy="1485901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639" sz="80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 defTabSz="914400"/>
            <a:r>
              <a:t>Введите тут цитату.</a:t>
            </a:r>
          </a:p>
        </p:txBody>
      </p:sp>
      <p:sp>
        <p:nvSpPr>
          <p:cNvPr id="126" name="Shape 126"/>
          <p:cNvSpPr/>
          <p:nvPr>
            <p:ph type="body" sz="quarter" idx="15"/>
          </p:nvPr>
        </p:nvSpPr>
        <p:spPr>
          <a:xfrm>
            <a:off x="11649211" y="9929812"/>
            <a:ext cx="1088474" cy="1982392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 defTabSz="910828">
              <a:spcBef>
                <a:spcPts val="0"/>
              </a:spcBef>
              <a:buClrTx/>
              <a:buSzTx/>
              <a:buNone/>
              <a:defRPr spc="252" sz="12600">
                <a:latin typeface="Baskerville SemiBold"/>
                <a:ea typeface="Baskerville SemiBold"/>
                <a:cs typeface="Baskerville SemiBold"/>
                <a:sym typeface="Baskerville SemiBold"/>
              </a:defRPr>
            </a:lvl1pPr>
          </a:lstStyle>
          <a:p>
            <a:pPr/>
            <a:r>
              <a:t>»</a:t>
            </a:r>
          </a:p>
        </p:txBody>
      </p:sp>
      <p:sp>
        <p:nvSpPr>
          <p:cNvPr id="127" name="Shape 127"/>
          <p:cNvSpPr/>
          <p:nvPr>
            <p:ph type="body" sz="quarter" idx="16"/>
          </p:nvPr>
        </p:nvSpPr>
        <p:spPr>
          <a:xfrm>
            <a:off x="11649211" y="3607593"/>
            <a:ext cx="1088474" cy="1982392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 defTabSz="910828">
              <a:spcBef>
                <a:spcPts val="0"/>
              </a:spcBef>
              <a:buClrTx/>
              <a:buSzTx/>
              <a:buNone/>
              <a:defRPr spc="252" sz="12600">
                <a:latin typeface="Baskerville SemiBold"/>
                <a:ea typeface="Baskerville SemiBold"/>
                <a:cs typeface="Baskerville SemiBold"/>
                <a:sym typeface="Baskerville SemiBold"/>
              </a:defRPr>
            </a:lvl1pPr>
          </a:lstStyle>
          <a:p>
            <a:pPr/>
            <a:r>
              <a:t>«</a:t>
            </a:r>
          </a:p>
        </p:txBody>
      </p:sp>
      <p:sp>
        <p:nvSpPr>
          <p:cNvPr id="128" name="Shape 128"/>
          <p:cNvSpPr/>
          <p:nvPr>
            <p:ph type="sldNum" sz="quarter" idx="2"/>
          </p:nvPr>
        </p:nvSpPr>
        <p:spPr>
          <a:xfrm>
            <a:off x="11982539" y="12983765"/>
            <a:ext cx="418923" cy="428345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/>
          <p:nvPr>
            <p:ph type="pic" idx="13"/>
          </p:nvPr>
        </p:nvSpPr>
        <p:spPr>
          <a:xfrm>
            <a:off x="3040062" y="0"/>
            <a:ext cx="18288001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6" name="Shape 13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Пуст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/>
          <p:nvPr>
            <p:ph type="sldNum" sz="quarter" idx="2"/>
          </p:nvPr>
        </p:nvSpPr>
        <p:spPr>
          <a:xfrm>
            <a:off x="11982539" y="12983765"/>
            <a:ext cx="418923" cy="428345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Пустой — доп.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/>
          <p:nvPr>
            <p:ph type="sldNum" sz="quarter" idx="2"/>
          </p:nvPr>
        </p:nvSpPr>
        <p:spPr>
          <a:xfrm>
            <a:off x="11982539" y="12983765"/>
            <a:ext cx="418923" cy="428345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Фото - горизонтально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>
            <p:ph type="pic" idx="13"/>
          </p:nvPr>
        </p:nvSpPr>
        <p:spPr>
          <a:xfrm>
            <a:off x="3798093" y="4893468"/>
            <a:ext cx="16787814" cy="8108157"/>
          </a:xfrm>
          <a:prstGeom prst="rect">
            <a:avLst/>
          </a:prstGeom>
          <a:effectLst>
            <a:outerShdw sx="100000" sy="100000" kx="0" ky="0" algn="b" rotWithShape="0" blurRad="266700" dist="0" dir="5400000">
              <a:srgbClr val="000000"/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1" name="Shape 21"/>
          <p:cNvSpPr/>
          <p:nvPr>
            <p:ph type="title"/>
          </p:nvPr>
        </p:nvSpPr>
        <p:spPr>
          <a:xfrm>
            <a:off x="3994546" y="1643062"/>
            <a:ext cx="16394908" cy="1875235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 spc="208" sz="10400">
                <a:solidFill>
                  <a:srgbClr val="FFFFFF"/>
                </a:solidFill>
              </a:defRPr>
            </a:lvl1pPr>
          </a:lstStyle>
          <a:p>
            <a:pPr/>
            <a:r>
              <a:t>Текст заголовка</a:t>
            </a:r>
          </a:p>
        </p:txBody>
      </p:sp>
      <p:sp>
        <p:nvSpPr>
          <p:cNvPr id="22" name="Shape 22"/>
          <p:cNvSpPr/>
          <p:nvPr>
            <p:ph type="body" sz="quarter" idx="1"/>
          </p:nvPr>
        </p:nvSpPr>
        <p:spPr>
          <a:xfrm>
            <a:off x="3994546" y="714375"/>
            <a:ext cx="16394908" cy="946547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112" sz="5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  <a:lvl2pPr marL="0" indent="228600" algn="ctr">
              <a:spcBef>
                <a:spcPts val="0"/>
              </a:spcBef>
              <a:buClrTx/>
              <a:buSzTx/>
              <a:buNone/>
              <a:defRPr cap="all" spc="112" sz="5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2pPr>
            <a:lvl3pPr marL="0" indent="457200" algn="ctr">
              <a:spcBef>
                <a:spcPts val="0"/>
              </a:spcBef>
              <a:buClrTx/>
              <a:buSzTx/>
              <a:buNone/>
              <a:defRPr cap="all" spc="112" sz="5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3pPr>
            <a:lvl4pPr marL="0" indent="685800" algn="ctr">
              <a:spcBef>
                <a:spcPts val="0"/>
              </a:spcBef>
              <a:buClrTx/>
              <a:buSzTx/>
              <a:buNone/>
              <a:defRPr cap="all" spc="112" sz="5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4pPr>
            <a:lvl5pPr marL="0" indent="914400" algn="ctr">
              <a:spcBef>
                <a:spcPts val="0"/>
              </a:spcBef>
              <a:buClrTx/>
              <a:buSzTx/>
              <a:buNone/>
              <a:defRPr cap="all" spc="112" sz="5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23" name="Shape 2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Фото - горизонтально, дополн.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/>
          <p:nvPr>
            <p:ph type="pic" idx="13"/>
          </p:nvPr>
        </p:nvSpPr>
        <p:spPr>
          <a:xfrm>
            <a:off x="4280296" y="3277195"/>
            <a:ext cx="15859126" cy="9108282"/>
          </a:xfrm>
          <a:prstGeom prst="rect">
            <a:avLst/>
          </a:prstGeom>
          <a:effectLst>
            <a:outerShdw sx="100000" sy="100000" kx="0" ky="0" algn="b" rotWithShape="0" blurRad="266700" dist="0" dir="5400000">
              <a:srgbClr val="000000"/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1" name="Shape 3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Текст заголовка</a:t>
            </a:r>
          </a:p>
        </p:txBody>
      </p:sp>
      <p:sp>
        <p:nvSpPr>
          <p:cNvPr id="32" name="Shape 32"/>
          <p:cNvSpPr/>
          <p:nvPr>
            <p:ph type="body" sz="quarter" idx="1"/>
          </p:nvPr>
        </p:nvSpPr>
        <p:spPr>
          <a:xfrm>
            <a:off x="3994546" y="1857375"/>
            <a:ext cx="16394908" cy="69651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324" sz="3600">
                <a:latin typeface="+mn-lt"/>
                <a:ea typeface="+mn-ea"/>
                <a:cs typeface="+mn-cs"/>
                <a:sym typeface="Helvetica Neue Medium"/>
              </a:defRPr>
            </a:lvl1pPr>
            <a:lvl2pPr marL="0" indent="228600" algn="ctr">
              <a:spcBef>
                <a:spcPts val="0"/>
              </a:spcBef>
              <a:buClrTx/>
              <a:buSzTx/>
              <a:buNone/>
              <a:defRPr cap="all" spc="324" sz="3600">
                <a:latin typeface="+mn-lt"/>
                <a:ea typeface="+mn-ea"/>
                <a:cs typeface="+mn-cs"/>
                <a:sym typeface="Helvetica Neue Medium"/>
              </a:defRPr>
            </a:lvl2pPr>
            <a:lvl3pPr marL="0" indent="457200" algn="ctr">
              <a:spcBef>
                <a:spcPts val="0"/>
              </a:spcBef>
              <a:buClrTx/>
              <a:buSzTx/>
              <a:buNone/>
              <a:defRPr cap="all" spc="324" sz="3600">
                <a:latin typeface="+mn-lt"/>
                <a:ea typeface="+mn-ea"/>
                <a:cs typeface="+mn-cs"/>
                <a:sym typeface="Helvetica Neue Medium"/>
              </a:defRPr>
            </a:lvl3pPr>
            <a:lvl4pPr marL="0" indent="685800" algn="ctr">
              <a:spcBef>
                <a:spcPts val="0"/>
              </a:spcBef>
              <a:buClrTx/>
              <a:buSzTx/>
              <a:buNone/>
              <a:defRPr cap="all" spc="324" sz="3600">
                <a:latin typeface="+mn-lt"/>
                <a:ea typeface="+mn-ea"/>
                <a:cs typeface="+mn-cs"/>
                <a:sym typeface="Helvetica Neue Medium"/>
              </a:defRPr>
            </a:lvl4pPr>
            <a:lvl5pPr marL="0" indent="914400" algn="ctr">
              <a:spcBef>
                <a:spcPts val="0"/>
              </a:spcBef>
              <a:buClrTx/>
              <a:buSzTx/>
              <a:buNone/>
              <a:defRPr cap="all" spc="324" sz="3600">
                <a:latin typeface="+mn-lt"/>
                <a:ea typeface="+mn-ea"/>
                <a:cs typeface="+mn-cs"/>
                <a:sym typeface="Helvetica Neue Medium"/>
              </a:defRPr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33" name="Shape 3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Заголовок - по центру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/>
          <p:nvPr>
            <p:ph type="title"/>
          </p:nvPr>
        </p:nvSpPr>
        <p:spPr>
          <a:xfrm>
            <a:off x="3994546" y="4339828"/>
            <a:ext cx="16394908" cy="5018485"/>
          </a:xfrm>
          <a:prstGeom prst="rect">
            <a:avLst/>
          </a:prstGeom>
        </p:spPr>
        <p:txBody>
          <a:bodyPr anchor="ctr"/>
          <a:lstStyle>
            <a:lvl1pPr>
              <a:defRPr spc="291" sz="14600">
                <a:solidFill>
                  <a:srgbClr val="FFFFFF"/>
                </a:solidFill>
              </a:defRPr>
            </a:lvl1pPr>
          </a:lstStyle>
          <a:p>
            <a:pPr/>
            <a:r>
              <a:t>Текст заголовка</a:t>
            </a:r>
          </a:p>
        </p:txBody>
      </p:sp>
      <p:sp>
        <p:nvSpPr>
          <p:cNvPr id="41" name="Shape 4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Заголовок - по центру, дополн.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/>
          <p:nvPr>
            <p:ph type="title"/>
          </p:nvPr>
        </p:nvSpPr>
        <p:spPr>
          <a:xfrm>
            <a:off x="3994546" y="4339828"/>
            <a:ext cx="16394908" cy="5018485"/>
          </a:xfrm>
          <a:prstGeom prst="rect">
            <a:avLst/>
          </a:prstGeom>
        </p:spPr>
        <p:txBody>
          <a:bodyPr anchor="ctr"/>
          <a:lstStyle>
            <a:lvl1pPr>
              <a:defRPr spc="291" sz="14600"/>
            </a:lvl1pPr>
          </a:lstStyle>
          <a:p>
            <a:pPr/>
            <a:r>
              <a:t>Текст заголовка</a:t>
            </a:r>
          </a:p>
        </p:txBody>
      </p:sp>
      <p:sp>
        <p:nvSpPr>
          <p:cNvPr id="49" name="Shape 4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Фото - вертикально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>
            <p:ph type="pic" sz="half" idx="13"/>
          </p:nvPr>
        </p:nvSpPr>
        <p:spPr>
          <a:xfrm>
            <a:off x="11754965" y="1522809"/>
            <a:ext cx="8268892" cy="10894220"/>
          </a:xfrm>
          <a:prstGeom prst="rect">
            <a:avLst/>
          </a:prstGeom>
          <a:effectLst>
            <a:outerShdw sx="100000" sy="100000" kx="0" ky="0" algn="b" rotWithShape="0" blurRad="266700" dist="0" dir="5400000">
              <a:srgbClr val="000000"/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57" name="Shape 57"/>
          <p:cNvSpPr/>
          <p:nvPr>
            <p:ph type="title"/>
          </p:nvPr>
        </p:nvSpPr>
        <p:spPr>
          <a:xfrm>
            <a:off x="3994546" y="5893593"/>
            <a:ext cx="6875861" cy="5036345"/>
          </a:xfrm>
          <a:prstGeom prst="rect">
            <a:avLst/>
          </a:prstGeom>
        </p:spPr>
        <p:txBody>
          <a:bodyPr/>
          <a:lstStyle>
            <a:lvl1pPr algn="l">
              <a:lnSpc>
                <a:spcPct val="80000"/>
              </a:lnSpc>
              <a:defRPr spc="208" sz="10400"/>
            </a:lvl1pPr>
          </a:lstStyle>
          <a:p>
            <a:pPr/>
            <a:r>
              <a:t>Текст заголовка</a:t>
            </a:r>
          </a:p>
        </p:txBody>
      </p:sp>
      <p:sp>
        <p:nvSpPr>
          <p:cNvPr id="58" name="Shape 58"/>
          <p:cNvSpPr/>
          <p:nvPr>
            <p:ph type="body" sz="quarter" idx="1"/>
          </p:nvPr>
        </p:nvSpPr>
        <p:spPr>
          <a:xfrm>
            <a:off x="3994546" y="4000500"/>
            <a:ext cx="6875861" cy="1910954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0"/>
              </a:spcBef>
              <a:buClrTx/>
              <a:buSzTx/>
              <a:buNone/>
              <a:defRPr cap="all" spc="112" sz="5600">
                <a:latin typeface="+mn-lt"/>
                <a:ea typeface="+mn-ea"/>
                <a:cs typeface="+mn-cs"/>
                <a:sym typeface="Helvetica Neue Medium"/>
              </a:defRPr>
            </a:lvl1pPr>
            <a:lvl2pPr marL="0" indent="228600">
              <a:spcBef>
                <a:spcPts val="0"/>
              </a:spcBef>
              <a:buClrTx/>
              <a:buSzTx/>
              <a:buNone/>
              <a:defRPr cap="all" spc="112" sz="5600">
                <a:latin typeface="+mn-lt"/>
                <a:ea typeface="+mn-ea"/>
                <a:cs typeface="+mn-cs"/>
                <a:sym typeface="Helvetica Neue Medium"/>
              </a:defRPr>
            </a:lvl2pPr>
            <a:lvl3pPr marL="0" indent="457200">
              <a:spcBef>
                <a:spcPts val="0"/>
              </a:spcBef>
              <a:buClrTx/>
              <a:buSzTx/>
              <a:buNone/>
              <a:defRPr cap="all" spc="112" sz="5600">
                <a:latin typeface="+mn-lt"/>
                <a:ea typeface="+mn-ea"/>
                <a:cs typeface="+mn-cs"/>
                <a:sym typeface="Helvetica Neue Medium"/>
              </a:defRPr>
            </a:lvl3pPr>
            <a:lvl4pPr marL="0" indent="685800">
              <a:spcBef>
                <a:spcPts val="0"/>
              </a:spcBef>
              <a:buClrTx/>
              <a:buSzTx/>
              <a:buNone/>
              <a:defRPr cap="all" spc="112" sz="5600">
                <a:latin typeface="+mn-lt"/>
                <a:ea typeface="+mn-ea"/>
                <a:cs typeface="+mn-cs"/>
                <a:sym typeface="Helvetica Neue Medium"/>
              </a:defRPr>
            </a:lvl4pPr>
            <a:lvl5pPr marL="0" indent="914400">
              <a:spcBef>
                <a:spcPts val="0"/>
              </a:spcBef>
              <a:buClrTx/>
              <a:buSzTx/>
              <a:buNone/>
              <a:defRPr cap="all" spc="112" sz="5600">
                <a:latin typeface="+mn-lt"/>
                <a:ea typeface="+mn-ea"/>
                <a:cs typeface="+mn-cs"/>
                <a:sym typeface="Helvetica Neue Medium"/>
              </a:defRPr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59" name="Shape 5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Заголовок - вверх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/>
          <p:nvPr>
            <p:ph type="body" sz="quarter" idx="13"/>
          </p:nvPr>
        </p:nvSpPr>
        <p:spPr>
          <a:xfrm>
            <a:off x="3994546" y="1857375"/>
            <a:ext cx="16394908" cy="750094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324" sz="36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donec quis nunc</a:t>
            </a:r>
          </a:p>
        </p:txBody>
      </p:sp>
      <p:sp>
        <p:nvSpPr>
          <p:cNvPr id="67" name="Shape 6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Текст заголовка</a:t>
            </a:r>
          </a:p>
        </p:txBody>
      </p:sp>
      <p:sp>
        <p:nvSpPr>
          <p:cNvPr id="68" name="Shape 6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Заголовок и пун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/>
          <p:nvPr>
            <p:ph type="body" sz="quarter" idx="13"/>
          </p:nvPr>
        </p:nvSpPr>
        <p:spPr>
          <a:xfrm>
            <a:off x="3994546" y="1857375"/>
            <a:ext cx="16394908" cy="750094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324" sz="36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donec quis nunc</a:t>
            </a:r>
          </a:p>
        </p:txBody>
      </p:sp>
      <p:sp>
        <p:nvSpPr>
          <p:cNvPr id="76" name="Shape 7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Текст заголовка</a:t>
            </a:r>
          </a:p>
        </p:txBody>
      </p:sp>
      <p:sp>
        <p:nvSpPr>
          <p:cNvPr id="77" name="Shape 7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pic>
        <p:nvPicPr>
          <p:cNvPr id="78" name="QAConference_white_mini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142178" y="176943"/>
            <a:ext cx="1724461" cy="116615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66700" dist="0" dir="5400000">
              <a:srgbClr val="000000"/>
            </a:outerShdw>
          </a:effectLst>
        </p:spPr>
      </p:pic>
      <p:sp>
        <p:nvSpPr>
          <p:cNvPr id="79" name="Shape 79"/>
          <p:cNvSpPr/>
          <p:nvPr>
            <p:ph type="sldNum" sz="quarter" idx="2"/>
          </p:nvPr>
        </p:nvSpPr>
        <p:spPr>
          <a:xfrm>
            <a:off x="11982539" y="12983765"/>
            <a:ext cx="418923" cy="428345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Заголовок, пункты и фото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/>
          <p:nvPr>
            <p:ph type="pic" sz="half" idx="13"/>
          </p:nvPr>
        </p:nvSpPr>
        <p:spPr>
          <a:xfrm>
            <a:off x="11727655" y="3268251"/>
            <a:ext cx="8358189" cy="9237054"/>
          </a:xfrm>
          <a:prstGeom prst="rect">
            <a:avLst/>
          </a:prstGeom>
          <a:effectLst>
            <a:outerShdw sx="100000" sy="100000" kx="0" ky="0" algn="b" rotWithShape="0" blurRad="266700" dist="0" dir="5400000">
              <a:srgbClr val="000000"/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87" name="Shape 87"/>
          <p:cNvSpPr/>
          <p:nvPr>
            <p:ph type="body" sz="quarter" idx="14"/>
          </p:nvPr>
        </p:nvSpPr>
        <p:spPr>
          <a:xfrm>
            <a:off x="3994546" y="1857375"/>
            <a:ext cx="16394908" cy="750094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324" sz="36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donec quis nunc</a:t>
            </a:r>
          </a:p>
        </p:txBody>
      </p:sp>
      <p:sp>
        <p:nvSpPr>
          <p:cNvPr id="88" name="Shape 8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Текст заголовка</a:t>
            </a:r>
          </a:p>
        </p:txBody>
      </p:sp>
      <p:sp>
        <p:nvSpPr>
          <p:cNvPr id="89" name="Shape 89"/>
          <p:cNvSpPr/>
          <p:nvPr>
            <p:ph type="body" sz="quarter" idx="1"/>
          </p:nvPr>
        </p:nvSpPr>
        <p:spPr>
          <a:xfrm>
            <a:off x="3994546" y="3661171"/>
            <a:ext cx="6715126" cy="8465345"/>
          </a:xfrm>
          <a:prstGeom prst="rect">
            <a:avLst/>
          </a:prstGeom>
        </p:spPr>
        <p:txBody>
          <a:bodyPr/>
          <a:lstStyle>
            <a:lvl1pPr marL="508000" indent="-508000">
              <a:spcBef>
                <a:spcPts val="3900"/>
              </a:spcBef>
              <a:defRPr spc="64" sz="3200"/>
            </a:lvl1pPr>
            <a:lvl2pPr marL="889000" indent="-508000">
              <a:spcBef>
                <a:spcPts val="3900"/>
              </a:spcBef>
              <a:defRPr spc="64" sz="3200"/>
            </a:lvl2pPr>
            <a:lvl3pPr marL="1270000" indent="-508000">
              <a:spcBef>
                <a:spcPts val="3900"/>
              </a:spcBef>
              <a:defRPr spc="64" sz="3200"/>
            </a:lvl3pPr>
            <a:lvl4pPr marL="1651000" indent="-508000">
              <a:spcBef>
                <a:spcPts val="3900"/>
              </a:spcBef>
              <a:defRPr spc="64" sz="3200"/>
            </a:lvl4pPr>
            <a:lvl5pPr marL="2032000" indent="-508000">
              <a:spcBef>
                <a:spcPts val="3900"/>
              </a:spcBef>
              <a:defRPr spc="64" sz="3200"/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90" name="Shape 90"/>
          <p:cNvSpPr/>
          <p:nvPr>
            <p:ph type="sldNum" sz="quarter" idx="2"/>
          </p:nvPr>
        </p:nvSpPr>
        <p:spPr>
          <a:xfrm>
            <a:off x="11982539" y="12983765"/>
            <a:ext cx="418923" cy="428345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16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title"/>
          </p:nvPr>
        </p:nvSpPr>
        <p:spPr>
          <a:xfrm>
            <a:off x="3994546" y="821531"/>
            <a:ext cx="16394908" cy="1053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normAutofit fontScale="100000" lnSpcReduction="0"/>
          </a:bodyPr>
          <a:lstStyle/>
          <a:p>
            <a:pPr/>
            <a:r>
              <a:t>Текст заголовка</a:t>
            </a:r>
          </a:p>
        </p:txBody>
      </p:sp>
      <p:sp>
        <p:nvSpPr>
          <p:cNvPr id="3" name="Shape 3"/>
          <p:cNvSpPr/>
          <p:nvPr>
            <p:ph type="body" idx="1"/>
          </p:nvPr>
        </p:nvSpPr>
        <p:spPr>
          <a:xfrm>
            <a:off x="3994546" y="3357562"/>
            <a:ext cx="16394908" cy="9072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normAutofit fontScale="100000" lnSpcReduction="0"/>
          </a:bodyPr>
          <a:lstStyle/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4" name="Shape 4"/>
          <p:cNvSpPr/>
          <p:nvPr>
            <p:ph type="sldNum" sz="quarter" idx="2"/>
          </p:nvPr>
        </p:nvSpPr>
        <p:spPr>
          <a:xfrm>
            <a:off x="11982539" y="12981980"/>
            <a:ext cx="418923" cy="428345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>
            <a:spAutoFit/>
          </a:bodyPr>
          <a:lstStyle>
            <a:lvl1pPr>
              <a:defRPr cap="all" spc="36" sz="1800">
                <a:solidFill>
                  <a:srgbClr val="9A958E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</p:sldLayoutIdLst>
  <p:transition xmlns:p14="http://schemas.microsoft.com/office/powerpoint/2010/main" spd="med" advClick="1"/>
  <p:txStyles>
    <p:titleStyle>
      <a:lvl1pPr marL="0" marR="0" indent="0" algn="ctr" defTabSz="64293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112" strike="noStrike" sz="56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228600" algn="ctr" defTabSz="64293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112" strike="noStrike" sz="56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457200" algn="ctr" defTabSz="64293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112" strike="noStrike" sz="56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685800" algn="ctr" defTabSz="64293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112" strike="noStrike" sz="56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914400" algn="ctr" defTabSz="64293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112" strike="noStrike" sz="56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1143000" algn="ctr" defTabSz="64293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112" strike="noStrike" sz="56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1371600" algn="ctr" defTabSz="64293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112" strike="noStrike" sz="56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1600200" algn="ctr" defTabSz="64293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112" strike="noStrike" sz="56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1828800" algn="ctr" defTabSz="64293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112" strike="noStrike" sz="56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517071" marR="0" indent="-517071" algn="l" defTabSz="642937" rtl="0" latinLnBrk="0">
        <a:lnSpc>
          <a:spcPct val="100000"/>
        </a:lnSpc>
        <a:spcBef>
          <a:spcPts val="47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76" strike="noStrike" sz="3800" u="none">
          <a:ln>
            <a:noFill/>
          </a:ln>
          <a:solidFill>
            <a:srgbClr val="5B5854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1pPr>
      <a:lvl2pPr marL="898071" marR="0" indent="-517071" algn="l" defTabSz="642937" rtl="0" latinLnBrk="0">
        <a:lnSpc>
          <a:spcPct val="100000"/>
        </a:lnSpc>
        <a:spcBef>
          <a:spcPts val="47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76" strike="noStrike" sz="3800" u="none">
          <a:ln>
            <a:noFill/>
          </a:ln>
          <a:solidFill>
            <a:srgbClr val="5B5854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2pPr>
      <a:lvl3pPr marL="1279071" marR="0" indent="-517071" algn="l" defTabSz="642937" rtl="0" latinLnBrk="0">
        <a:lnSpc>
          <a:spcPct val="100000"/>
        </a:lnSpc>
        <a:spcBef>
          <a:spcPts val="47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76" strike="noStrike" sz="3800" u="none">
          <a:ln>
            <a:noFill/>
          </a:ln>
          <a:solidFill>
            <a:srgbClr val="5B5854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3pPr>
      <a:lvl4pPr marL="1660071" marR="0" indent="-517071" algn="l" defTabSz="642937" rtl="0" latinLnBrk="0">
        <a:lnSpc>
          <a:spcPct val="100000"/>
        </a:lnSpc>
        <a:spcBef>
          <a:spcPts val="47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76" strike="noStrike" sz="3800" u="none">
          <a:ln>
            <a:noFill/>
          </a:ln>
          <a:solidFill>
            <a:srgbClr val="5B5854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4pPr>
      <a:lvl5pPr marL="2041071" marR="0" indent="-517071" algn="l" defTabSz="642937" rtl="0" latinLnBrk="0">
        <a:lnSpc>
          <a:spcPct val="100000"/>
        </a:lnSpc>
        <a:spcBef>
          <a:spcPts val="47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76" strike="noStrike" sz="3800" u="none">
          <a:ln>
            <a:noFill/>
          </a:ln>
          <a:solidFill>
            <a:srgbClr val="5B5854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5pPr>
      <a:lvl6pPr marL="2422071" marR="0" indent="-517071" algn="l" defTabSz="642937" rtl="0" latinLnBrk="0">
        <a:lnSpc>
          <a:spcPct val="100000"/>
        </a:lnSpc>
        <a:spcBef>
          <a:spcPts val="47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76" strike="noStrike" sz="3800" u="none">
          <a:ln>
            <a:noFill/>
          </a:ln>
          <a:solidFill>
            <a:srgbClr val="5B5854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6pPr>
      <a:lvl7pPr marL="2803071" marR="0" indent="-517071" algn="l" defTabSz="642937" rtl="0" latinLnBrk="0">
        <a:lnSpc>
          <a:spcPct val="100000"/>
        </a:lnSpc>
        <a:spcBef>
          <a:spcPts val="47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76" strike="noStrike" sz="3800" u="none">
          <a:ln>
            <a:noFill/>
          </a:ln>
          <a:solidFill>
            <a:srgbClr val="5B5854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7pPr>
      <a:lvl8pPr marL="3184071" marR="0" indent="-517071" algn="l" defTabSz="642937" rtl="0" latinLnBrk="0">
        <a:lnSpc>
          <a:spcPct val="100000"/>
        </a:lnSpc>
        <a:spcBef>
          <a:spcPts val="47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76" strike="noStrike" sz="3800" u="none">
          <a:ln>
            <a:noFill/>
          </a:ln>
          <a:solidFill>
            <a:srgbClr val="5B5854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8pPr>
      <a:lvl9pPr marL="3565071" marR="0" indent="-517071" algn="l" defTabSz="642937" rtl="0" latinLnBrk="0">
        <a:lnSpc>
          <a:spcPct val="100000"/>
        </a:lnSpc>
        <a:spcBef>
          <a:spcPts val="47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76" strike="noStrike" sz="3800" u="none">
          <a:ln>
            <a:noFill/>
          </a:ln>
          <a:solidFill>
            <a:srgbClr val="5B5854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9pPr>
    </p:bodyStyle>
    <p:otherStyle>
      <a:lvl1pPr marL="0" marR="0" indent="0" algn="ctr" defTabSz="64293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36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228600" algn="ctr" defTabSz="64293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36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457200" algn="ctr" defTabSz="64293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36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685800" algn="ctr" defTabSz="64293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36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914400" algn="ctr" defTabSz="64293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36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1143000" algn="ctr" defTabSz="64293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36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1371600" algn="ctr" defTabSz="64293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36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1600200" algn="ctr" defTabSz="64293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36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1828800" algn="ctr" defTabSz="64293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36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Medium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3" Type="http://schemas.openxmlformats.org/officeDocument/2006/relationships/hyperlink" Target="mailto:kneradovsky@gmail.com?subject=" TargetMode="External"/><Relationship Id="rId4" Type="http://schemas.openxmlformats.org/officeDocument/2006/relationships/image" Target="../media/image2.png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10.png"/><Relationship Id="rId9" Type="http://schemas.openxmlformats.org/officeDocument/2006/relationships/image" Target="../media/image2.png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.png"/><Relationship Id="rId3" Type="http://schemas.openxmlformats.org/officeDocument/2006/relationships/hyperlink" Target="https://github.com/kneradovsky/java8fp_samples" TargetMode="External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blipFill rotWithShape="1">
          <a:blip r:embed="rId2"/>
          <a:srcRect l="0" t="0" r="0" b="0"/>
          <a:tile tx="0" ty="0" sx="100000" sy="100000" flip="none" algn="tl"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/>
          <p:nvPr>
            <p:ph type="ctrTitle"/>
          </p:nvPr>
        </p:nvSpPr>
        <p:spPr>
          <a:prstGeom prst="rect">
            <a:avLst/>
          </a:prstGeom>
        </p:spPr>
        <p:txBody>
          <a:bodyPr/>
          <a:lstStyle>
            <a:lvl1pPr defTabSz="507920">
              <a:defRPr spc="230" sz="11534"/>
            </a:lvl1pPr>
          </a:lstStyle>
          <a:p>
            <a:pPr/>
            <a:r>
              <a:t>автоТесты в функциональном стиле</a:t>
            </a:r>
          </a:p>
        </p:txBody>
      </p:sp>
      <p:sp>
        <p:nvSpPr>
          <p:cNvPr id="160" name="Shape 160"/>
          <p:cNvSpPr/>
          <p:nvPr>
            <p:ph type="subTitle" sz="quarter" idx="1"/>
          </p:nvPr>
        </p:nvSpPr>
        <p:spPr>
          <a:xfrm>
            <a:off x="3994546" y="1708943"/>
            <a:ext cx="16394908" cy="2500314"/>
          </a:xfrm>
          <a:prstGeom prst="rect">
            <a:avLst/>
          </a:prstGeom>
        </p:spPr>
        <p:txBody>
          <a:bodyPr/>
          <a:lstStyle/>
          <a:p>
            <a:pPr defTabSz="565784">
              <a:defRPr spc="260" sz="6512"/>
            </a:pPr>
            <a:r>
              <a:t>Константин Нерадовский</a:t>
            </a:r>
          </a:p>
          <a:p>
            <a:pPr defTabSz="565784">
              <a:defRPr spc="140" sz="3520"/>
            </a:pPr>
            <a:r>
              <a:t>Сбербанк Технологии</a:t>
            </a:r>
          </a:p>
          <a:p>
            <a:pPr defTabSz="565784">
              <a:defRPr cap="none" spc="102" sz="2552"/>
            </a:pPr>
            <a:r>
              <a:rPr u="sng">
                <a:hlinkClick r:id="rId3" invalidUrl="" action="" tgtFrame="" tooltip="" history="1" highlightClick="0" endSnd="0"/>
              </a:rPr>
              <a:t>kneradovsky@gmail.com</a:t>
            </a:r>
          </a:p>
          <a:p>
            <a:pPr defTabSz="565784">
              <a:defRPr cap="none" spc="102" sz="2552"/>
            </a:pPr>
            <a:r>
              <a:t>telegram: @kneradovsky</a:t>
            </a:r>
          </a:p>
        </p:txBody>
      </p:sp>
      <p:pic>
        <p:nvPicPr>
          <p:cNvPr id="161" name="QAConference_white_mini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2349702" y="315292"/>
            <a:ext cx="1724460" cy="116615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66700" dist="0" dir="5400000">
              <a:srgbClr val="000000"/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>
            <a:lvl1pPr>
              <a:defRPr cap="none"/>
            </a:lvl1pPr>
          </a:lstStyle>
          <a:p>
            <a:pPr/>
            <a:r>
              <a:t>NPE no more</a:t>
            </a:r>
          </a:p>
        </p:txBody>
      </p:sp>
      <p:sp>
        <p:nvSpPr>
          <p:cNvPr id="203" name="Shape 20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Optional</a:t>
            </a:r>
          </a:p>
        </p:txBody>
      </p:sp>
      <p:graphicFrame>
        <p:nvGraphicFramePr>
          <p:cNvPr id="204" name="Table 204"/>
          <p:cNvGraphicFramePr/>
          <p:nvPr/>
        </p:nvGraphicFramePr>
        <p:xfrm>
          <a:off x="1627149" y="3537355"/>
          <a:ext cx="21129702" cy="6019801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1" rtl="0">
                <a:tableStyleId>{4C3C2611-4C71-4FC5-86AE-919BDF0F9419}</a:tableStyleId>
              </a:tblPr>
              <a:tblGrid>
                <a:gridCol w="10794034"/>
                <a:gridCol w="10335667"/>
              </a:tblGrid>
              <a:tr h="1143000">
                <a:tc>
                  <a:txBody>
                    <a:bodyPr/>
                    <a:lstStyle/>
                    <a:p>
                      <a:pPr defTabSz="914400">
                        <a:defRPr b="0"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3000">
                          <a:solidFill>
                            <a:srgbClr val="5B5854"/>
                          </a:solidFill>
                          <a:sym typeface="Avenir Next Demi Bold"/>
                        </a:rPr>
                        <a:t>Optional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0"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3000">
                          <a:solidFill>
                            <a:srgbClr val="5B5854"/>
                          </a:solidFill>
                          <a:sym typeface="Avenir Next Demi Bold"/>
                        </a:rPr>
                        <a:t>Эквивалент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</a:tcPr>
                </a:tc>
              </a:tr>
              <a:tr h="2159000">
                <a:tc>
                  <a:txBody>
                    <a:bodyPr/>
                    <a:lstStyle/>
                    <a:p>
                      <a:pPr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pc="76" sz="3800">
                          <a:solidFill>
                            <a:srgbClr val="5B5854"/>
                          </a:solidFill>
                          <a:sym typeface="Avenir Next Medium"/>
                        </a:rPr>
                        <a:t>ClassA c = ofNullable(a).orElse(b);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pc="76" sz="3800">
                          <a:solidFill>
                            <a:srgbClr val="5B5854"/>
                          </a:solidFill>
                          <a:sym typeface="Avenir Next Medium"/>
                        </a:rPr>
                        <a:t>ClassA c = a!=null ? a : b;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</a:tcPr>
                </a:tc>
              </a:tr>
              <a:tr h="2159000">
                <a:tc>
                  <a:txBody>
                    <a:bodyPr/>
                    <a:lstStyle/>
                    <a:p>
                      <a:pPr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pc="76" sz="3800">
                          <a:solidFill>
                            <a:srgbClr val="5B5854"/>
                          </a:solidFill>
                          <a:sym typeface="Avenir Next Medium"/>
                        </a:rPr>
                        <a:t>ClassA c = ofNullable(a).orElseGet(()-&gt;new ClassA());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pc="76" sz="3800">
                          <a:solidFill>
                            <a:srgbClr val="5B5854"/>
                          </a:solidFill>
                          <a:sym typeface="Avenir Next Medium"/>
                        </a:rPr>
                        <a:t>ClassA c = a!=null ? a : new ClassA();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</a:tcPr>
                </a:tc>
              </a:tr>
              <a:tr h="2159000">
                <a:tc>
                  <a:txBody>
                    <a:bodyPr/>
                    <a:lstStyle/>
                    <a:p>
                      <a:pPr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pc="76" sz="3800">
                          <a:solidFill>
                            <a:srgbClr val="5B5854"/>
                          </a:solidFill>
                          <a:sym typeface="Avenir Next Medium"/>
                        </a:rPr>
                        <a:t>ClassA c = ofNullable(a).orElseThrow(() -&gt; new AutotestError(«Error»)); 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pc="76" sz="3800">
                          <a:solidFill>
                            <a:srgbClr val="5B5854"/>
                          </a:solidFill>
                          <a:sym typeface="Avenir Next Medium"/>
                        </a:rPr>
                        <a:t>ClassA c = a!=null ? a : throw new AutotestError(«Error») 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B w="12700">
                      <a:miter lim="400000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 p14:dur="1000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JVM magic</a:t>
            </a:r>
          </a:p>
        </p:txBody>
      </p:sp>
      <p:sp>
        <p:nvSpPr>
          <p:cNvPr id="207" name="Shape 20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method reference</a:t>
            </a:r>
          </a:p>
        </p:txBody>
      </p:sp>
      <p:graphicFrame>
        <p:nvGraphicFramePr>
          <p:cNvPr id="208" name="Table 208"/>
          <p:cNvGraphicFramePr/>
          <p:nvPr/>
        </p:nvGraphicFramePr>
        <p:xfrm>
          <a:off x="1627149" y="3964694"/>
          <a:ext cx="21129702" cy="5077241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1" rtl="0">
                <a:tableStyleId>{4C3C2611-4C71-4FC5-86AE-919BDF0F9419}</a:tableStyleId>
              </a:tblPr>
              <a:tblGrid>
                <a:gridCol w="5194990"/>
                <a:gridCol w="8471073"/>
                <a:gridCol w="7463638"/>
              </a:tblGrid>
              <a:tr h="1143466">
                <a:tc>
                  <a:txBody>
                    <a:bodyPr/>
                    <a:lstStyle/>
                    <a:p>
                      <a:pPr defTabSz="914400">
                        <a:defRPr b="0"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3000">
                          <a:solidFill>
                            <a:srgbClr val="5B5854"/>
                          </a:solidFill>
                          <a:sym typeface="Avenir Next Demi Bold"/>
                        </a:rPr>
                        <a:t>Method Reference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0"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3000">
                          <a:solidFill>
                            <a:srgbClr val="5B5854"/>
                          </a:solidFill>
                          <a:sym typeface="Avenir Next Demi Bold"/>
                        </a:rPr>
                        <a:t>Пример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3000">
                          <a:solidFill>
                            <a:srgbClr val="5B5854"/>
                          </a:solidFill>
                          <a:sym typeface="Avenir Next Demi Bold"/>
                        </a:rPr>
                        <a:t>Эквивалент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</a:tcPr>
                </a:tc>
              </a:tr>
              <a:tr h="2286000">
                <a:tc>
                  <a:txBody>
                    <a:bodyPr/>
                    <a:lstStyle/>
                    <a:p>
                      <a:pPr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pc="76" sz="3800">
                          <a:solidFill>
                            <a:srgbClr val="5B5854"/>
                          </a:solidFill>
                          <a:sym typeface="Avenir Next Medium"/>
                        </a:rPr>
                        <a:t>WebElement::getText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pc="76" sz="3800">
                          <a:solidFill>
                            <a:srgbClr val="5B5854"/>
                          </a:solidFill>
                          <a:sym typeface="Avenir Next Medium"/>
                        </a:rPr>
                        <a:t>Function&lt;WebElement,String&gt; t = WebElement::getText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pc="76" sz="3800">
                          <a:solidFill>
                            <a:srgbClr val="5B5854"/>
                          </a:solidFill>
                          <a:sym typeface="Avenir Next Medium"/>
                        </a:rPr>
                        <a:t>Function&lt;WebElement,String&gt; t = element -&gt; element.getText()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</a:tcPr>
                </a:tc>
              </a:tr>
              <a:tr h="2286000">
                <a:tc>
                  <a:txBody>
                    <a:bodyPr/>
                    <a:lstStyle/>
                    <a:p>
                      <a:pPr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pc="76" sz="3800">
                          <a:solidFill>
                            <a:srgbClr val="5B5854"/>
                          </a:solidFill>
                          <a:sym typeface="Avenir Next Medium"/>
                        </a:rPr>
                        <a:t>ClassA::new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pc="76" sz="3800">
                          <a:solidFill>
                            <a:srgbClr val="5B5854"/>
                          </a:solidFill>
                          <a:sym typeface="Avenir Next Medium"/>
                        </a:rPr>
                        <a:t>Supplier&lt;ClassA&gt; s = ClassA::new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pc="76" sz="3800">
                          <a:solidFill>
                            <a:srgbClr val="5B5854"/>
                          </a:solidFill>
                          <a:sym typeface="Avenir Next Medium"/>
                        </a:rPr>
                        <a:t>Supplier&lt;ClassA&gt; 
s = () -&gt; new ClassA();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B w="12700">
                      <a:miter lim="400000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 p14:dur="1000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donec quis nunc</a:t>
            </a:r>
          </a:p>
        </p:txBody>
      </p:sp>
      <p:sp>
        <p:nvSpPr>
          <p:cNvPr id="211" name="Shape 21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Stream API</a:t>
            </a:r>
          </a:p>
        </p:txBody>
      </p:sp>
      <p:sp>
        <p:nvSpPr>
          <p:cNvPr id="212" name="Shape 212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grpSp>
        <p:nvGrpSpPr>
          <p:cNvPr id="228" name="Group 228"/>
          <p:cNvGrpSpPr/>
          <p:nvPr/>
        </p:nvGrpSpPr>
        <p:grpSpPr>
          <a:xfrm>
            <a:off x="3839071" y="2745483"/>
            <a:ext cx="16459203" cy="2420664"/>
            <a:chOff x="0" y="0"/>
            <a:chExt cx="16459201" cy="2420663"/>
          </a:xfrm>
        </p:grpSpPr>
        <p:grpSp>
          <p:nvGrpSpPr>
            <p:cNvPr id="215" name="Group 215"/>
            <p:cNvGrpSpPr/>
            <p:nvPr/>
          </p:nvGrpSpPr>
          <p:grpSpPr>
            <a:xfrm>
              <a:off x="0" y="0"/>
              <a:ext cx="3093835" cy="2320377"/>
              <a:chOff x="0" y="0"/>
              <a:chExt cx="3093834" cy="2320376"/>
            </a:xfrm>
          </p:grpSpPr>
          <p:sp>
            <p:nvSpPr>
              <p:cNvPr id="213" name="Shape 213"/>
              <p:cNvSpPr/>
              <p:nvPr/>
            </p:nvSpPr>
            <p:spPr>
              <a:xfrm>
                <a:off x="0" y="0"/>
                <a:ext cx="3093835" cy="2320377"/>
              </a:xfrm>
              <a:prstGeom prst="roundRect">
                <a:avLst>
                  <a:gd name="adj" fmla="val 7500"/>
                </a:avLst>
              </a:prstGeom>
              <a:solidFill>
                <a:srgbClr val="4F81BD"/>
              </a:solidFill>
              <a:ln w="25400" cap="flat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cap="all" spc="44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214" name="Shape 214"/>
              <p:cNvSpPr/>
              <p:nvPr/>
            </p:nvSpPr>
            <p:spPr>
              <a:xfrm>
                <a:off x="50919" y="1160188"/>
                <a:ext cx="2991997" cy="70167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t">
                <a:spAutoFit/>
              </a:bodyPr>
              <a:lstStyle/>
              <a:p>
                <a:pPr/>
                <a:r>
                  <a:t>Вход</a:t>
                </a:r>
              </a:p>
            </p:txBody>
          </p:sp>
        </p:grpSp>
        <p:sp>
          <p:nvSpPr>
            <p:cNvPr id="216" name="Shape 216"/>
            <p:cNvSpPr/>
            <p:nvPr/>
          </p:nvSpPr>
          <p:spPr>
            <a:xfrm>
              <a:off x="3434156" y="819866"/>
              <a:ext cx="680645" cy="680644"/>
            </a:xfrm>
            <a:prstGeom prst="rightArrow">
              <a:avLst>
                <a:gd name="adj1" fmla="val 64000"/>
                <a:gd name="adj2" fmla="val 50000"/>
              </a:avLst>
            </a:prstGeom>
            <a:solidFill>
              <a:srgbClr val="B1C0DA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cap="all" spc="44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grpSp>
          <p:nvGrpSpPr>
            <p:cNvPr id="219" name="Group 219"/>
            <p:cNvGrpSpPr/>
            <p:nvPr/>
          </p:nvGrpSpPr>
          <p:grpSpPr>
            <a:xfrm>
              <a:off x="4455122" y="0"/>
              <a:ext cx="3093836" cy="2320377"/>
              <a:chOff x="0" y="0"/>
              <a:chExt cx="3093834" cy="2320376"/>
            </a:xfrm>
          </p:grpSpPr>
          <p:sp>
            <p:nvSpPr>
              <p:cNvPr id="217" name="Shape 217"/>
              <p:cNvSpPr/>
              <p:nvPr/>
            </p:nvSpPr>
            <p:spPr>
              <a:xfrm>
                <a:off x="0" y="0"/>
                <a:ext cx="3093835" cy="2320377"/>
              </a:xfrm>
              <a:prstGeom prst="roundRect">
                <a:avLst>
                  <a:gd name="adj" fmla="val 7500"/>
                </a:avLst>
              </a:prstGeom>
              <a:solidFill>
                <a:srgbClr val="4F81BD"/>
              </a:solidFill>
              <a:ln w="25400" cap="flat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cap="all" spc="44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218" name="Shape 218"/>
              <p:cNvSpPr/>
              <p:nvPr/>
            </p:nvSpPr>
            <p:spPr>
              <a:xfrm>
                <a:off x="50919" y="1160188"/>
                <a:ext cx="2991997" cy="70167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t">
                <a:spAutoFit/>
              </a:bodyPr>
              <a:lstStyle/>
              <a:p>
                <a:pPr/>
                <a:r>
                  <a:t>Фильтр</a:t>
                </a:r>
              </a:p>
            </p:txBody>
          </p:sp>
        </p:grpSp>
        <p:sp>
          <p:nvSpPr>
            <p:cNvPr id="220" name="Shape 220"/>
            <p:cNvSpPr/>
            <p:nvPr/>
          </p:nvSpPr>
          <p:spPr>
            <a:xfrm>
              <a:off x="7889278" y="819866"/>
              <a:ext cx="680645" cy="680644"/>
            </a:xfrm>
            <a:prstGeom prst="rightArrow">
              <a:avLst>
                <a:gd name="adj1" fmla="val 64000"/>
                <a:gd name="adj2" fmla="val 50000"/>
              </a:avLst>
            </a:prstGeom>
            <a:solidFill>
              <a:srgbClr val="B1C0DA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cap="all" spc="44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grpSp>
          <p:nvGrpSpPr>
            <p:cNvPr id="223" name="Group 223"/>
            <p:cNvGrpSpPr/>
            <p:nvPr/>
          </p:nvGrpSpPr>
          <p:grpSpPr>
            <a:xfrm>
              <a:off x="8910245" y="0"/>
              <a:ext cx="3093836" cy="2420664"/>
              <a:chOff x="0" y="0"/>
              <a:chExt cx="3093834" cy="2420663"/>
            </a:xfrm>
          </p:grpSpPr>
          <p:sp>
            <p:nvSpPr>
              <p:cNvPr id="221" name="Shape 221"/>
              <p:cNvSpPr/>
              <p:nvPr/>
            </p:nvSpPr>
            <p:spPr>
              <a:xfrm>
                <a:off x="0" y="0"/>
                <a:ext cx="3093835" cy="2320377"/>
              </a:xfrm>
              <a:prstGeom prst="roundRect">
                <a:avLst>
                  <a:gd name="adj" fmla="val 7500"/>
                </a:avLst>
              </a:prstGeom>
              <a:solidFill>
                <a:srgbClr val="4F81BD"/>
              </a:solidFill>
              <a:ln w="25400" cap="flat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cap="all" spc="44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222" name="Shape 222"/>
              <p:cNvSpPr/>
              <p:nvPr/>
            </p:nvSpPr>
            <p:spPr>
              <a:xfrm>
                <a:off x="50919" y="1160188"/>
                <a:ext cx="2991997" cy="126047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t">
                <a:spAutoFit/>
              </a:bodyPr>
              <a:lstStyle/>
              <a:p>
                <a:pPr/>
                <a:r>
                  <a:t>Преобразование</a:t>
                </a:r>
              </a:p>
            </p:txBody>
          </p:sp>
        </p:grpSp>
        <p:sp>
          <p:nvSpPr>
            <p:cNvPr id="224" name="Shape 224"/>
            <p:cNvSpPr/>
            <p:nvPr/>
          </p:nvSpPr>
          <p:spPr>
            <a:xfrm>
              <a:off x="12344401" y="819866"/>
              <a:ext cx="680645" cy="680644"/>
            </a:xfrm>
            <a:prstGeom prst="rightArrow">
              <a:avLst>
                <a:gd name="adj1" fmla="val 64000"/>
                <a:gd name="adj2" fmla="val 50000"/>
              </a:avLst>
            </a:prstGeom>
            <a:solidFill>
              <a:srgbClr val="B1C0DA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cap="all" spc="44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grpSp>
          <p:nvGrpSpPr>
            <p:cNvPr id="227" name="Group 227"/>
            <p:cNvGrpSpPr/>
            <p:nvPr/>
          </p:nvGrpSpPr>
          <p:grpSpPr>
            <a:xfrm>
              <a:off x="13365367" y="0"/>
              <a:ext cx="3093835" cy="2320377"/>
              <a:chOff x="0" y="0"/>
              <a:chExt cx="3093834" cy="2320376"/>
            </a:xfrm>
          </p:grpSpPr>
          <p:sp>
            <p:nvSpPr>
              <p:cNvPr id="225" name="Shape 225"/>
              <p:cNvSpPr/>
              <p:nvPr/>
            </p:nvSpPr>
            <p:spPr>
              <a:xfrm>
                <a:off x="0" y="0"/>
                <a:ext cx="3093835" cy="2320377"/>
              </a:xfrm>
              <a:prstGeom prst="roundRect">
                <a:avLst>
                  <a:gd name="adj" fmla="val 7500"/>
                </a:avLst>
              </a:prstGeom>
              <a:solidFill>
                <a:srgbClr val="4F81BD"/>
              </a:solidFill>
              <a:ln w="25400" cap="flat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cap="all" spc="44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226" name="Shape 226"/>
              <p:cNvSpPr/>
              <p:nvPr/>
            </p:nvSpPr>
            <p:spPr>
              <a:xfrm>
                <a:off x="50919" y="1160188"/>
                <a:ext cx="2991997" cy="70167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t">
                <a:spAutoFit/>
              </a:bodyPr>
              <a:lstStyle/>
              <a:p>
                <a:pPr/>
                <a:r>
                  <a:t>Выход</a:t>
                </a:r>
              </a:p>
            </p:txBody>
          </p:sp>
        </p:grpSp>
      </p:grpSp>
      <p:grpSp>
        <p:nvGrpSpPr>
          <p:cNvPr id="232" name="Group 232"/>
          <p:cNvGrpSpPr/>
          <p:nvPr/>
        </p:nvGrpSpPr>
        <p:grpSpPr>
          <a:xfrm>
            <a:off x="10018133" y="4985791"/>
            <a:ext cx="4190091" cy="576066"/>
            <a:chOff x="0" y="0"/>
            <a:chExt cx="4190090" cy="576064"/>
          </a:xfrm>
        </p:grpSpPr>
        <p:sp>
          <p:nvSpPr>
            <p:cNvPr id="229" name="Shape 229"/>
            <p:cNvSpPr/>
            <p:nvPr/>
          </p:nvSpPr>
          <p:spPr>
            <a:xfrm rot="10800000">
              <a:off x="0" y="-1"/>
              <a:ext cx="4190091" cy="5760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554" y="21600"/>
                  </a:moveTo>
                  <a:lnTo>
                    <a:pt x="20163" y="14057"/>
                  </a:lnTo>
                  <a:lnTo>
                    <a:pt x="20682" y="14057"/>
                  </a:lnTo>
                  <a:lnTo>
                    <a:pt x="20682" y="14057"/>
                  </a:lnTo>
                  <a:cubicBezTo>
                    <a:pt x="19125" y="5605"/>
                    <a:pt x="15135" y="0"/>
                    <a:pt x="10677" y="0"/>
                  </a:cubicBezTo>
                  <a:lnTo>
                    <a:pt x="11077" y="0"/>
                  </a:lnTo>
                  <a:cubicBezTo>
                    <a:pt x="15535" y="0"/>
                    <a:pt x="19524" y="5605"/>
                    <a:pt x="21081" y="14057"/>
                  </a:cubicBezTo>
                  <a:lnTo>
                    <a:pt x="21600" y="14057"/>
                  </a:lnTo>
                  <a:close/>
                  <a:moveTo>
                    <a:pt x="10877" y="4"/>
                  </a:moveTo>
                  <a:lnTo>
                    <a:pt x="10877" y="4"/>
                  </a:lnTo>
                  <a:cubicBezTo>
                    <a:pt x="5059" y="224"/>
                    <a:pt x="400" y="9828"/>
                    <a:pt x="400" y="21600"/>
                  </a:cubicBezTo>
                  <a:lnTo>
                    <a:pt x="0" y="21600"/>
                  </a:lnTo>
                  <a:cubicBezTo>
                    <a:pt x="0" y="9671"/>
                    <a:pt x="4780" y="0"/>
                    <a:pt x="10677" y="0"/>
                  </a:cubicBezTo>
                  <a:cubicBezTo>
                    <a:pt x="10743" y="0"/>
                    <a:pt x="10810" y="1"/>
                    <a:pt x="10877" y="4"/>
                  </a:cubicBezTo>
                  <a:close/>
                </a:path>
              </a:pathLst>
            </a:custGeom>
            <a:solidFill>
              <a:srgbClr val="C6D9F1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cap="all" spc="44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30" name="Shape 230"/>
            <p:cNvSpPr/>
            <p:nvPr/>
          </p:nvSpPr>
          <p:spPr>
            <a:xfrm rot="10800000">
              <a:off x="2080172" y="-1"/>
              <a:ext cx="2109919" cy="5760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4"/>
                  </a:moveTo>
                  <a:lnTo>
                    <a:pt x="21600" y="4"/>
                  </a:lnTo>
                  <a:cubicBezTo>
                    <a:pt x="10047" y="224"/>
                    <a:pt x="794" y="9828"/>
                    <a:pt x="794" y="21600"/>
                  </a:cubicBezTo>
                  <a:lnTo>
                    <a:pt x="0" y="21600"/>
                  </a:lnTo>
                  <a:cubicBezTo>
                    <a:pt x="0" y="9671"/>
                    <a:pt x="9493" y="0"/>
                    <a:pt x="21203" y="0"/>
                  </a:cubicBezTo>
                  <a:cubicBezTo>
                    <a:pt x="21335" y="0"/>
                    <a:pt x="21468" y="1"/>
                    <a:pt x="21600" y="4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cap="all" spc="44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31" name="Shape 231"/>
            <p:cNvSpPr/>
            <p:nvPr/>
          </p:nvSpPr>
          <p:spPr>
            <a:xfrm rot="10800000">
              <a:off x="0" y="-1"/>
              <a:ext cx="4190091" cy="5760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77" y="4"/>
                  </a:moveTo>
                  <a:lnTo>
                    <a:pt x="10877" y="4"/>
                  </a:lnTo>
                  <a:cubicBezTo>
                    <a:pt x="5059" y="224"/>
                    <a:pt x="400" y="9828"/>
                    <a:pt x="400" y="21600"/>
                  </a:cubicBezTo>
                  <a:lnTo>
                    <a:pt x="0" y="21600"/>
                  </a:lnTo>
                  <a:cubicBezTo>
                    <a:pt x="0" y="9671"/>
                    <a:pt x="4780" y="0"/>
                    <a:pt x="10677" y="0"/>
                  </a:cubicBezTo>
                  <a:lnTo>
                    <a:pt x="11077" y="0"/>
                  </a:lnTo>
                  <a:cubicBezTo>
                    <a:pt x="15535" y="0"/>
                    <a:pt x="19524" y="5605"/>
                    <a:pt x="21081" y="14057"/>
                  </a:cubicBezTo>
                  <a:lnTo>
                    <a:pt x="21600" y="14057"/>
                  </a:lnTo>
                  <a:lnTo>
                    <a:pt x="21554" y="21600"/>
                  </a:lnTo>
                  <a:lnTo>
                    <a:pt x="20163" y="14057"/>
                  </a:lnTo>
                  <a:lnTo>
                    <a:pt x="20682" y="14057"/>
                  </a:lnTo>
                  <a:lnTo>
                    <a:pt x="20682" y="14057"/>
                  </a:lnTo>
                  <a:cubicBezTo>
                    <a:pt x="19125" y="5605"/>
                    <a:pt x="15135" y="0"/>
                    <a:pt x="10677" y="0"/>
                  </a:cubicBezTo>
                </a:path>
              </a:pathLst>
            </a:custGeom>
            <a:noFill/>
            <a:ln w="25400" cap="flat">
              <a:solidFill>
                <a:srgbClr val="3A5E8A"/>
              </a:solidFill>
              <a:prstDash val="sysDot"/>
              <a:round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cap="all" spc="44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</p:grpSp>
      <p:grpSp>
        <p:nvGrpSpPr>
          <p:cNvPr id="236" name="Group 236"/>
          <p:cNvGrpSpPr/>
          <p:nvPr/>
        </p:nvGrpSpPr>
        <p:grpSpPr>
          <a:xfrm>
            <a:off x="7275031" y="3261525"/>
            <a:ext cx="859309" cy="1210431"/>
            <a:chOff x="0" y="0"/>
            <a:chExt cx="859308" cy="1210429"/>
          </a:xfrm>
        </p:grpSpPr>
        <p:sp>
          <p:nvSpPr>
            <p:cNvPr id="233" name="Shape 233"/>
            <p:cNvSpPr/>
            <p:nvPr/>
          </p:nvSpPr>
          <p:spPr>
            <a:xfrm>
              <a:off x="0" y="0"/>
              <a:ext cx="670439" cy="784286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B1C0DA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71437" tIns="71437" rIns="71437" bIns="71437" numCol="1" anchor="t">
              <a:noAutofit/>
            </a:bodyPr>
            <a:lstStyle/>
            <a:p>
              <a:pPr>
                <a:defRPr cap="all" spc="44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34" name="Shape 234"/>
            <p:cNvSpPr/>
            <p:nvPr/>
          </p:nvSpPr>
          <p:spPr>
            <a:xfrm>
              <a:off x="96046" y="235284"/>
              <a:ext cx="670439" cy="784287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B1C0DA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71437" tIns="71437" rIns="71437" bIns="71437" numCol="1" anchor="t">
              <a:noAutofit/>
            </a:bodyPr>
            <a:lstStyle/>
            <a:p>
              <a:pPr>
                <a:defRPr cap="all" spc="44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35" name="Shape 235"/>
            <p:cNvSpPr/>
            <p:nvPr/>
          </p:nvSpPr>
          <p:spPr>
            <a:xfrm>
              <a:off x="188870" y="426143"/>
              <a:ext cx="670439" cy="784287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B1C0DA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71437" tIns="71437" rIns="71437" bIns="71437" numCol="1" anchor="t">
              <a:noAutofit/>
            </a:bodyPr>
            <a:lstStyle/>
            <a:p>
              <a:pPr>
                <a:defRPr cap="all" spc="44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</p:grpSp>
      <p:grpSp>
        <p:nvGrpSpPr>
          <p:cNvPr id="240" name="Group 240"/>
          <p:cNvGrpSpPr/>
          <p:nvPr/>
        </p:nvGrpSpPr>
        <p:grpSpPr>
          <a:xfrm>
            <a:off x="11770728" y="3357709"/>
            <a:ext cx="859309" cy="1210431"/>
            <a:chOff x="0" y="0"/>
            <a:chExt cx="859308" cy="1210429"/>
          </a:xfrm>
        </p:grpSpPr>
        <p:sp>
          <p:nvSpPr>
            <p:cNvPr id="237" name="Shape 237"/>
            <p:cNvSpPr/>
            <p:nvPr/>
          </p:nvSpPr>
          <p:spPr>
            <a:xfrm>
              <a:off x="0" y="0"/>
              <a:ext cx="670439" cy="784286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B1C0DA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71437" tIns="71437" rIns="71437" bIns="71437" numCol="1" anchor="t">
              <a:noAutofit/>
            </a:bodyPr>
            <a:lstStyle/>
            <a:p>
              <a:pPr>
                <a:defRPr cap="all" spc="44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38" name="Shape 238"/>
            <p:cNvSpPr/>
            <p:nvPr/>
          </p:nvSpPr>
          <p:spPr>
            <a:xfrm>
              <a:off x="96046" y="235284"/>
              <a:ext cx="670439" cy="784287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B1C0DA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71437" tIns="71437" rIns="71437" bIns="71437" numCol="1" anchor="t">
              <a:noAutofit/>
            </a:bodyPr>
            <a:lstStyle/>
            <a:p>
              <a:pPr>
                <a:defRPr cap="all" spc="44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39" name="Shape 239"/>
            <p:cNvSpPr/>
            <p:nvPr/>
          </p:nvSpPr>
          <p:spPr>
            <a:xfrm>
              <a:off x="188870" y="426143"/>
              <a:ext cx="670439" cy="784287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B1C0DA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71437" tIns="71437" rIns="71437" bIns="71437" numCol="1" anchor="t">
              <a:noAutofit/>
            </a:bodyPr>
            <a:lstStyle/>
            <a:p>
              <a:pPr>
                <a:defRPr cap="all" spc="44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</p:grpSp>
      <p:sp>
        <p:nvSpPr>
          <p:cNvPr id="241" name="Shape 241"/>
          <p:cNvSpPr/>
          <p:nvPr/>
        </p:nvSpPr>
        <p:spPr>
          <a:xfrm>
            <a:off x="4116523" y="5664737"/>
            <a:ext cx="16170935" cy="701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/>
          <a:p>
            <a:pPr/>
            <a:r>
              <a:t>Параллельное выполнение</a:t>
            </a:r>
          </a:p>
        </p:txBody>
      </p:sp>
      <p:sp>
        <p:nvSpPr>
          <p:cNvPr id="242" name="Shape 242"/>
          <p:cNvSpPr/>
          <p:nvPr/>
        </p:nvSpPr>
        <p:spPr>
          <a:xfrm>
            <a:off x="-1633675" y="6403402"/>
            <a:ext cx="10841458" cy="6848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/>
          <a:p>
            <a:pPr marL="508000" indent="-508000">
              <a:buSzPct val="100000"/>
              <a:buFont typeface="Arial"/>
              <a:buChar char="•"/>
            </a:pPr>
            <a:r>
              <a:t>Вход – коллекция или генерация</a:t>
            </a:r>
          </a:p>
          <a:p>
            <a:pPr lvl="1" marL="965200" indent="-508000">
              <a:buSzPct val="100000"/>
              <a:buFont typeface="Arial"/>
              <a:buChar char="•"/>
            </a:pPr>
            <a:r>
              <a:t>list.stream()</a:t>
            </a:r>
          </a:p>
          <a:p>
            <a:pPr lvl="1" marL="965200" indent="-508000">
              <a:buSzPct val="100000"/>
              <a:buFont typeface="Arial"/>
              <a:buChar char="•"/>
            </a:pPr>
            <a:r>
              <a:t>Stream.generate(Math::random)</a:t>
            </a:r>
          </a:p>
          <a:p>
            <a:pPr marL="508000" indent="-508000">
              <a:buSzPct val="100000"/>
              <a:buFont typeface="Arial"/>
              <a:buChar char="•"/>
            </a:pPr>
            <a:r>
              <a:t>Фильтры – отбор только нужных значений</a:t>
            </a:r>
          </a:p>
          <a:p>
            <a:pPr lvl="1" marL="965200" indent="-508000">
              <a:buSzPct val="100000"/>
              <a:buFont typeface="Arial"/>
              <a:buChar char="•"/>
            </a:pPr>
            <a:r>
              <a:t>filter(e-&gt; e.getText().contains(“</a:t>
            </a:r>
            <a:r>
              <a:t>Карта</a:t>
            </a:r>
            <a:r>
              <a:t>”))</a:t>
            </a:r>
          </a:p>
          <a:p>
            <a:pPr marL="508000" indent="-508000">
              <a:buSzPct val="100000"/>
              <a:buFont typeface="Arial"/>
              <a:buChar char="•"/>
            </a:pPr>
            <a:r>
              <a:t>Преобразования – преобразование объекта и типа</a:t>
            </a:r>
          </a:p>
          <a:p>
            <a:pPr lvl="1" marL="965200" indent="-508000">
              <a:buSzPct val="100000"/>
              <a:buFont typeface="Arial"/>
              <a:buChar char="•"/>
            </a:pPr>
            <a:r>
              <a:t>map(e-&gt;</a:t>
            </a:r>
            <a:r>
              <a:t> </a:t>
            </a:r>
            <a:r>
              <a:t>e.findElement(By.tagName(“p”)))</a:t>
            </a:r>
          </a:p>
          <a:p>
            <a:pPr marL="508000" indent="-508000">
              <a:buSzPct val="100000"/>
              <a:buFont typeface="Arial"/>
              <a:buChar char="•"/>
            </a:pPr>
            <a:r>
              <a:t>Действия над элементами</a:t>
            </a:r>
          </a:p>
          <a:p>
            <a:pPr lvl="1" marL="965200" indent="-508000">
              <a:buSzPct val="100000"/>
              <a:buFont typeface="Arial"/>
              <a:buChar char="•"/>
            </a:pPr>
            <a:r>
              <a:t>peek(e -&gt; e.click())</a:t>
            </a:r>
          </a:p>
          <a:p>
            <a:pPr marL="508000" indent="-508000">
              <a:buSzPct val="100000"/>
              <a:buFont typeface="Arial"/>
              <a:buChar char="•"/>
            </a:pPr>
            <a:r>
              <a:t>Выход – сбор значений</a:t>
            </a:r>
          </a:p>
          <a:p>
            <a:pPr lvl="1" marL="965200" indent="-508000">
              <a:buSzPct val="100000"/>
              <a:buFont typeface="Arial"/>
              <a:buChar char="•"/>
            </a:pPr>
            <a:r>
              <a:t>reduce</a:t>
            </a:r>
          </a:p>
          <a:p>
            <a:pPr lvl="1" marL="965200" indent="-508000">
              <a:buSzPct val="100000"/>
              <a:buFont typeface="Arial"/>
              <a:buChar char="•"/>
            </a:pPr>
            <a:r>
              <a:t>collect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удобная работа с данными</a:t>
            </a:r>
          </a:p>
        </p:txBody>
      </p:sp>
      <p:sp>
        <p:nvSpPr>
          <p:cNvPr id="245" name="Shape 24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Stream API</a:t>
            </a:r>
          </a:p>
        </p:txBody>
      </p:sp>
      <p:pic>
        <p:nvPicPr>
          <p:cNvPr id="246" name=""/>
          <p:cNvPicPr>
            <a:picLocks noChangeAspect="0"/>
          </p:cNvPicPr>
          <p:nvPr/>
        </p:nvPicPr>
        <p:blipFill>
          <a:blip r:embed="rId2">
            <a:alphaModFix amt="65458"/>
            <a:extLst/>
          </a:blip>
          <a:stretch>
            <a:fillRect/>
          </a:stretch>
        </p:blipFill>
        <p:spPr>
          <a:xfrm>
            <a:off x="965101" y="4679156"/>
            <a:ext cx="4101290" cy="4319892"/>
          </a:xfrm>
          <a:prstGeom prst="rect">
            <a:avLst/>
          </a:prstGeom>
        </p:spPr>
      </p:pic>
      <p:sp>
        <p:nvSpPr>
          <p:cNvPr id="247" name="Shape 247"/>
          <p:cNvSpPr/>
          <p:nvPr/>
        </p:nvSpPr>
        <p:spPr>
          <a:xfrm>
            <a:off x="1023243" y="5490368"/>
            <a:ext cx="3985007" cy="32772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/>
          <a:p>
            <a:pPr algn="l">
              <a:spcBef>
                <a:spcPts val="2000"/>
              </a:spcBef>
              <a:defRPr spc="76" sz="3800"/>
            </a:pPr>
            <a:r>
              <a:t>Коллекция</a:t>
            </a:r>
          </a:p>
          <a:p>
            <a:pPr algn="l">
              <a:lnSpc>
                <a:spcPct val="90000"/>
              </a:lnSpc>
              <a:spcBef>
                <a:spcPts val="1200"/>
              </a:spcBef>
              <a:defRPr spc="76" sz="3800">
                <a:solidFill>
                  <a:srgbClr val="FFFFFF"/>
                </a:solidFill>
              </a:defRPr>
            </a:pPr>
            <a:r>
              <a:t>list.stream()</a:t>
            </a:r>
          </a:p>
          <a:p>
            <a:pPr algn="l">
              <a:spcBef>
                <a:spcPts val="2000"/>
              </a:spcBef>
              <a:defRPr spc="76" sz="3800"/>
            </a:pPr>
            <a:r>
              <a:t>Генерация</a:t>
            </a:r>
          </a:p>
          <a:p>
            <a:pPr algn="l">
              <a:lnSpc>
                <a:spcPct val="90000"/>
              </a:lnSpc>
              <a:spcBef>
                <a:spcPts val="1200"/>
              </a:spcBef>
              <a:defRPr spc="76" sz="3800">
                <a:solidFill>
                  <a:srgbClr val="FFFFFF"/>
                </a:solidFill>
              </a:defRPr>
            </a:pPr>
            <a:r>
              <a:t>Stream.generate</a:t>
            </a:r>
          </a:p>
        </p:txBody>
      </p:sp>
      <p:pic>
        <p:nvPicPr>
          <p:cNvPr id="248" name=""/>
          <p:cNvPicPr>
            <a:picLocks noChangeAspect="0"/>
          </p:cNvPicPr>
          <p:nvPr/>
        </p:nvPicPr>
        <p:blipFill>
          <a:blip r:embed="rId3">
            <a:alphaModFix amt="65458"/>
            <a:extLst/>
          </a:blip>
          <a:stretch>
            <a:fillRect/>
          </a:stretch>
        </p:blipFill>
        <p:spPr>
          <a:xfrm>
            <a:off x="6989225" y="4679156"/>
            <a:ext cx="4101290" cy="4319892"/>
          </a:xfrm>
          <a:prstGeom prst="rect">
            <a:avLst/>
          </a:prstGeom>
        </p:spPr>
      </p:pic>
      <p:pic>
        <p:nvPicPr>
          <p:cNvPr id="249" name=""/>
          <p:cNvPicPr>
            <a:picLocks noChangeAspect="0"/>
          </p:cNvPicPr>
          <p:nvPr/>
        </p:nvPicPr>
        <p:blipFill>
          <a:blip r:embed="rId4">
            <a:alphaModFix amt="65458"/>
            <a:extLst/>
          </a:blip>
          <a:stretch>
            <a:fillRect/>
          </a:stretch>
        </p:blipFill>
        <p:spPr>
          <a:xfrm>
            <a:off x="13071490" y="4679156"/>
            <a:ext cx="4101290" cy="4319892"/>
          </a:xfrm>
          <a:prstGeom prst="rect">
            <a:avLst/>
          </a:prstGeom>
        </p:spPr>
      </p:pic>
      <p:pic>
        <p:nvPicPr>
          <p:cNvPr id="250" name=""/>
          <p:cNvPicPr>
            <a:picLocks noChangeAspect="0"/>
          </p:cNvPicPr>
          <p:nvPr/>
        </p:nvPicPr>
        <p:blipFill>
          <a:blip r:embed="rId5">
            <a:alphaModFix amt="65458"/>
            <a:extLst/>
          </a:blip>
          <a:stretch>
            <a:fillRect/>
          </a:stretch>
        </p:blipFill>
        <p:spPr>
          <a:xfrm>
            <a:off x="19153754" y="4679156"/>
            <a:ext cx="4101291" cy="4319892"/>
          </a:xfrm>
          <a:prstGeom prst="rect">
            <a:avLst/>
          </a:prstGeom>
        </p:spPr>
      </p:pic>
      <p:sp>
        <p:nvSpPr>
          <p:cNvPr id="251" name="Shape 251"/>
          <p:cNvSpPr/>
          <p:nvPr/>
        </p:nvSpPr>
        <p:spPr>
          <a:xfrm>
            <a:off x="19211897" y="5490368"/>
            <a:ext cx="4207003" cy="3546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/>
          <a:p>
            <a:pPr algn="l">
              <a:spcBef>
                <a:spcPts val="2000"/>
              </a:spcBef>
              <a:defRPr spc="76" sz="3800"/>
            </a:pPr>
            <a:r>
              <a:t>sum, min, joining</a:t>
            </a:r>
          </a:p>
          <a:p>
            <a:pPr algn="l">
              <a:spcBef>
                <a:spcPts val="2000"/>
              </a:spcBef>
              <a:defRPr spc="76" sz="3800"/>
            </a:pPr>
            <a:r>
              <a:t>groupingBy</a:t>
            </a:r>
          </a:p>
          <a:p>
            <a:pPr algn="l">
              <a:spcBef>
                <a:spcPts val="2000"/>
              </a:spcBef>
              <a:defRPr spc="76" sz="3800"/>
            </a:pPr>
            <a:r>
              <a:t>reduce</a:t>
            </a:r>
          </a:p>
          <a:p>
            <a:pPr algn="l">
              <a:spcBef>
                <a:spcPts val="2000"/>
              </a:spcBef>
              <a:defRPr spc="76" sz="3800"/>
            </a:pPr>
            <a:r>
              <a:t>collect …</a:t>
            </a:r>
          </a:p>
        </p:txBody>
      </p:sp>
      <p:sp>
        <p:nvSpPr>
          <p:cNvPr id="252" name="Shape 252"/>
          <p:cNvSpPr/>
          <p:nvPr/>
        </p:nvSpPr>
        <p:spPr>
          <a:xfrm>
            <a:off x="11475073" y="6204101"/>
            <a:ext cx="1270001" cy="1270001"/>
          </a:xfrm>
          <a:prstGeom prst="rightArrow">
            <a:avLst>
              <a:gd name="adj1" fmla="val 32000"/>
              <a:gd name="adj2" fmla="val 64000"/>
            </a:avLst>
          </a:prstGeom>
          <a:blipFill>
            <a:blip r:embed="rId6"/>
          </a:blip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cap="all" spc="44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53" name="Shape 253"/>
          <p:cNvSpPr/>
          <p:nvPr/>
        </p:nvSpPr>
        <p:spPr>
          <a:xfrm>
            <a:off x="5334666" y="6204101"/>
            <a:ext cx="1270001" cy="1270001"/>
          </a:xfrm>
          <a:prstGeom prst="rightArrow">
            <a:avLst>
              <a:gd name="adj1" fmla="val 32000"/>
              <a:gd name="adj2" fmla="val 64000"/>
            </a:avLst>
          </a:prstGeom>
          <a:blipFill>
            <a:blip r:embed="rId6"/>
          </a:blip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cap="all" spc="44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54" name="Shape 254"/>
          <p:cNvSpPr/>
          <p:nvPr/>
        </p:nvSpPr>
        <p:spPr>
          <a:xfrm>
            <a:off x="17615479" y="6204101"/>
            <a:ext cx="1270001" cy="1270001"/>
          </a:xfrm>
          <a:prstGeom prst="rightArrow">
            <a:avLst>
              <a:gd name="adj1" fmla="val 32000"/>
              <a:gd name="adj2" fmla="val 64000"/>
            </a:avLst>
          </a:prstGeom>
          <a:blipFill>
            <a:blip r:embed="rId6"/>
          </a:blip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cap="all" spc="44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pic>
        <p:nvPicPr>
          <p:cNvPr id="255" name=""/>
          <p:cNvPicPr>
            <a:picLocks noChangeAspect="0"/>
          </p:cNvPicPr>
          <p:nvPr/>
        </p:nvPicPr>
        <p:blipFill>
          <a:blip r:embed="rId7">
            <a:alphaModFix amt="65458"/>
            <a:extLst/>
          </a:blip>
          <a:stretch>
            <a:fillRect/>
          </a:stretch>
        </p:blipFill>
        <p:spPr>
          <a:xfrm>
            <a:off x="7018295" y="5108726"/>
            <a:ext cx="4101290" cy="923993"/>
          </a:xfrm>
          <a:prstGeom prst="rect">
            <a:avLst/>
          </a:prstGeom>
        </p:spPr>
      </p:pic>
      <p:pic>
        <p:nvPicPr>
          <p:cNvPr id="256" name=""/>
          <p:cNvPicPr>
            <a:picLocks noChangeAspect="0"/>
          </p:cNvPicPr>
          <p:nvPr/>
        </p:nvPicPr>
        <p:blipFill>
          <a:blip r:embed="rId7">
            <a:alphaModFix amt="65458"/>
            <a:extLst/>
          </a:blip>
          <a:stretch>
            <a:fillRect/>
          </a:stretch>
        </p:blipFill>
        <p:spPr>
          <a:xfrm>
            <a:off x="7018295" y="6377105"/>
            <a:ext cx="4101290" cy="923994"/>
          </a:xfrm>
          <a:prstGeom prst="rect">
            <a:avLst/>
          </a:prstGeom>
        </p:spPr>
      </p:pic>
      <p:pic>
        <p:nvPicPr>
          <p:cNvPr id="257" name=""/>
          <p:cNvPicPr>
            <a:picLocks noChangeAspect="0"/>
          </p:cNvPicPr>
          <p:nvPr/>
        </p:nvPicPr>
        <p:blipFill>
          <a:blip r:embed="rId7">
            <a:alphaModFix amt="65458"/>
            <a:extLst/>
          </a:blip>
          <a:stretch>
            <a:fillRect/>
          </a:stretch>
        </p:blipFill>
        <p:spPr>
          <a:xfrm>
            <a:off x="7018295" y="7645484"/>
            <a:ext cx="4101290" cy="923993"/>
          </a:xfrm>
          <a:prstGeom prst="rect">
            <a:avLst/>
          </a:prstGeom>
        </p:spPr>
      </p:pic>
      <p:sp>
        <p:nvSpPr>
          <p:cNvPr id="258" name="Shape 258"/>
          <p:cNvSpPr/>
          <p:nvPr/>
        </p:nvSpPr>
        <p:spPr>
          <a:xfrm>
            <a:off x="3912619" y="2741886"/>
            <a:ext cx="16394907" cy="7500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spc="324" sz="36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java.util.stream</a:t>
            </a:r>
          </a:p>
        </p:txBody>
      </p:sp>
      <p:sp>
        <p:nvSpPr>
          <p:cNvPr id="264" name="Shape 264"/>
          <p:cNvSpPr/>
          <p:nvPr/>
        </p:nvSpPr>
        <p:spPr>
          <a:xfrm>
            <a:off x="9020535" y="9191174"/>
            <a:ext cx="6003993" cy="14313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25" fill="norm" stroke="1" extrusionOk="0">
                <a:moveTo>
                  <a:pt x="0" y="2463"/>
                </a:moveTo>
                <a:cubicBezTo>
                  <a:pt x="7397" y="21600"/>
                  <a:pt x="14597" y="20779"/>
                  <a:pt x="21600" y="0"/>
                </a:cubicBezTo>
              </a:path>
            </a:pathLst>
          </a:custGeom>
          <a:ln w="177800" cap="rnd">
            <a:solidFill>
              <a:schemeClr val="accent3">
                <a:hueOff val="-81409"/>
                <a:satOff val="11895"/>
                <a:lumOff val="11067"/>
              </a:schemeClr>
            </a:solidFill>
            <a:custDash>
              <a:ds d="100000" sp="200000"/>
            </a:custDash>
            <a:headEnd type="stealth"/>
          </a:ln>
        </p:spPr>
        <p:txBody>
          <a:bodyPr/>
          <a:lstStyle/>
          <a:p>
            <a:pPr/>
          </a:p>
        </p:txBody>
      </p:sp>
      <p:pic>
        <p:nvPicPr>
          <p:cNvPr id="260" name=""/>
          <p:cNvPicPr>
            <a:picLocks noChangeAspect="0"/>
          </p:cNvPicPr>
          <p:nvPr/>
        </p:nvPicPr>
        <p:blipFill>
          <a:blip r:embed="rId8">
            <a:alphaModFix amt="65458"/>
            <a:extLst/>
          </a:blip>
          <a:stretch>
            <a:fillRect/>
          </a:stretch>
        </p:blipFill>
        <p:spPr>
          <a:xfrm>
            <a:off x="13071490" y="5108726"/>
            <a:ext cx="4101290" cy="923993"/>
          </a:xfrm>
          <a:prstGeom prst="rect">
            <a:avLst/>
          </a:prstGeom>
        </p:spPr>
      </p:pic>
      <p:pic>
        <p:nvPicPr>
          <p:cNvPr id="261" name=""/>
          <p:cNvPicPr>
            <a:picLocks noChangeAspect="0"/>
          </p:cNvPicPr>
          <p:nvPr/>
        </p:nvPicPr>
        <p:blipFill>
          <a:blip r:embed="rId8">
            <a:alphaModFix amt="65458"/>
            <a:extLst/>
          </a:blip>
          <a:stretch>
            <a:fillRect/>
          </a:stretch>
        </p:blipFill>
        <p:spPr>
          <a:xfrm>
            <a:off x="13071490" y="6411121"/>
            <a:ext cx="4101290" cy="923993"/>
          </a:xfrm>
          <a:prstGeom prst="rect">
            <a:avLst/>
          </a:prstGeom>
        </p:spPr>
      </p:pic>
      <p:pic>
        <p:nvPicPr>
          <p:cNvPr id="262" name=""/>
          <p:cNvPicPr>
            <a:picLocks noChangeAspect="0"/>
          </p:cNvPicPr>
          <p:nvPr/>
        </p:nvPicPr>
        <p:blipFill>
          <a:blip r:embed="rId8">
            <a:alphaModFix amt="65458"/>
            <a:extLst/>
          </a:blip>
          <a:stretch>
            <a:fillRect/>
          </a:stretch>
        </p:blipFill>
        <p:spPr>
          <a:xfrm>
            <a:off x="13071490" y="7713515"/>
            <a:ext cx="4101290" cy="923994"/>
          </a:xfrm>
          <a:prstGeom prst="rect">
            <a:avLst/>
          </a:prstGeom>
        </p:spPr>
      </p:pic>
      <p:pic>
        <p:nvPicPr>
          <p:cNvPr id="263" name="QAConference_white_mini.pn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22137315" y="176943"/>
            <a:ext cx="1724460" cy="116615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66700" dist="0" dir="5400000">
              <a:srgbClr val="000000"/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xit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after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entr" nodeType="after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xit" nodeType="clickEffect" presetSubtype="0" presetID="1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afterEffect" presetSubtype="0" presetID="1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Class="entr" nodeType="afterEffect" presetSubtype="0" presetID="1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afterEffect" presetSubtype="0" presetID="1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55" grpId="2"/>
      <p:bldP build="whole" bldLvl="1" animBg="1" rev="0" advAuto="0" spid="249" grpId="8"/>
      <p:bldP build="whole" bldLvl="1" animBg="1" rev="0" advAuto="0" spid="257" grpId="6"/>
      <p:bldP build="whole" bldLvl="1" animBg="1" rev="0" advAuto="0" spid="260" grpId="9"/>
      <p:bldP build="whole" bldLvl="1" animBg="1" rev="0" advAuto="0" spid="262" grpId="13"/>
      <p:bldP build="whole" bldLvl="1" animBg="1" rev="0" advAuto="0" spid="248" grpId="1"/>
      <p:bldP build="whole" bldLvl="1" animBg="1" rev="0" advAuto="0" spid="261" grpId="11"/>
      <p:bldP build="whole" bldLvl="1" animBg="1" rev="0" advAuto="0" spid="256" grpId="4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rgbClr val="9A958E"/>
              </a:buClr>
            </a:lvl1pPr>
          </a:lstStyle>
          <a:p>
            <a:pPr/>
            <a:r>
              <a:t>Try – checked execution and stream api for objects</a:t>
            </a:r>
          </a:p>
        </p:txBody>
      </p:sp>
      <p:sp>
        <p:nvSpPr>
          <p:cNvPr id="267" name="Shape 26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Javaslang</a:t>
            </a:r>
          </a:p>
        </p:txBody>
      </p:sp>
      <p:sp>
        <p:nvSpPr>
          <p:cNvPr id="268" name="Shape 268"/>
          <p:cNvSpPr/>
          <p:nvPr>
            <p:ph type="body" idx="1"/>
          </p:nvPr>
        </p:nvSpPr>
        <p:spPr>
          <a:xfrm>
            <a:off x="3579500" y="3080864"/>
            <a:ext cx="16394907" cy="9072564"/>
          </a:xfrm>
          <a:prstGeom prst="rect">
            <a:avLst/>
          </a:prstGeom>
        </p:spPr>
        <p:txBody>
          <a:bodyPr/>
          <a:lstStyle/>
          <a:p>
            <a:pPr lvl="1" marL="0" indent="228600">
              <a:buClrTx/>
              <a:buSzTx/>
              <a:buNone/>
            </a:pPr>
            <a:r>
              <a:t>Try.of - аналог Optional.ofNullable, но перехватывает исключения</a:t>
            </a:r>
          </a:p>
          <a:p>
            <a:pPr lvl="1" marL="0" indent="228600">
              <a:lnSpc>
                <a:spcPct val="90000"/>
              </a:lnSpc>
              <a:spcBef>
                <a:spcPts val="1200"/>
              </a:spcBef>
              <a:buClrTx/>
              <a:buSzTx/>
              <a:buNone/>
              <a:defRPr>
                <a:solidFill>
                  <a:srgbClr val="00B050"/>
                </a:solidFill>
              </a:defRPr>
            </a:pPr>
            <a:r>
              <a:t>Try.of(ClassA::new).onFailure(exception -&gt; {process exception});</a:t>
            </a:r>
          </a:p>
          <a:p>
            <a:pPr lvl="1" marL="0" indent="228600">
              <a:buClrTx/>
              <a:buSzTx/>
              <a:buNone/>
            </a:pPr>
            <a:r>
              <a:t>Try.run - выполняет блок и перехватывает исключения</a:t>
            </a:r>
          </a:p>
          <a:p>
            <a:pPr lvl="1" marL="0" indent="228600">
              <a:lnSpc>
                <a:spcPct val="90000"/>
              </a:lnSpc>
              <a:spcBef>
                <a:spcPts val="1200"/>
              </a:spcBef>
              <a:buClrTx/>
              <a:buSzTx/>
              <a:buNone/>
              <a:defRPr>
                <a:solidFill>
                  <a:srgbClr val="00B050"/>
                </a:solidFill>
              </a:defRPr>
            </a:pPr>
            <a:r>
              <a:t>Try.run(()-&gt;element.click()).onFailure(e-&gt; processException)</a:t>
            </a:r>
          </a:p>
          <a:p>
            <a:pPr lvl="1" marL="0" indent="228600">
              <a:buClrTx/>
              <a:buSzTx/>
              <a:buNone/>
            </a:pPr>
            <a:r>
              <a:t>Try.filter - аналог Stream.filter, но для объектов</a:t>
            </a:r>
          </a:p>
          <a:p>
            <a:pPr lvl="1" marL="0" indent="228600">
              <a:lnSpc>
                <a:spcPct val="90000"/>
              </a:lnSpc>
              <a:spcBef>
                <a:spcPts val="1200"/>
              </a:spcBef>
              <a:buClrTx/>
              <a:buSzTx/>
              <a:buNone/>
              <a:defRPr>
                <a:solidFill>
                  <a:srgbClr val="00B050"/>
                </a:solidFill>
              </a:defRPr>
            </a:pPr>
            <a:r>
              <a:t>Try.of(ClassA::new).filter(ClassA::isEnabled).orElse(null);</a:t>
            </a:r>
          </a:p>
          <a:p>
            <a:pPr lvl="1" marL="0" indent="228600">
              <a:buClrTx/>
              <a:buSzTx/>
              <a:buNone/>
            </a:pPr>
            <a:r>
              <a:t>Try.map -  аналог Stream.map, но для объектов</a:t>
            </a:r>
          </a:p>
          <a:p>
            <a:pPr lvl="1" marL="0" indent="228600">
              <a:lnSpc>
                <a:spcPct val="90000"/>
              </a:lnSpc>
              <a:spcBef>
                <a:spcPts val="1200"/>
              </a:spcBef>
              <a:buClrTx/>
              <a:buSzTx/>
              <a:buNone/>
              <a:defRPr>
                <a:solidFill>
                  <a:srgbClr val="00B050"/>
                </a:solidFill>
              </a:defRPr>
            </a:pPr>
            <a:r>
              <a:t>Try.of(ClassA::new).filter(ClassA::toString).orElse(«default string»);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>
            <a:lvl1pPr>
              <a:defRPr cap="none"/>
            </a:lvl1pPr>
          </a:lstStyle>
          <a:p>
            <a:pPr/>
            <a:r>
              <a:t>List&lt;WebElement&gt;.stream()</a:t>
            </a:r>
          </a:p>
        </p:txBody>
      </p:sp>
      <p:sp>
        <p:nvSpPr>
          <p:cNvPr id="271" name="Shape 27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1"/>
            <a:r>
              <a:t>Коллекции</a:t>
            </a:r>
          </a:p>
        </p:txBody>
      </p:sp>
      <p:graphicFrame>
        <p:nvGraphicFramePr>
          <p:cNvPr id="272" name="Table 272"/>
          <p:cNvGraphicFramePr/>
          <p:nvPr/>
        </p:nvGraphicFramePr>
        <p:xfrm>
          <a:off x="2006625" y="3392149"/>
          <a:ext cx="20721107" cy="9072564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1" rtl="0">
                <a:tableStyleId>{4C3C2611-4C71-4FC5-86AE-919BDF0F9419}</a:tableStyleId>
              </a:tblPr>
              <a:tblGrid>
                <a:gridCol w="10360553"/>
                <a:gridCol w="10360553"/>
              </a:tblGrid>
              <a:tr h="3024187">
                <a:tc>
                  <a:txBody>
                    <a:bodyPr/>
                    <a:lstStyle/>
                    <a:p>
                      <a:pPr>
                        <a:defRPr b="0"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pc="76" sz="3800">
                          <a:solidFill>
                            <a:srgbClr val="5B5854"/>
                          </a:solidFill>
                          <a:latin typeface="Avenir Next Medium"/>
                          <a:ea typeface="Avenir Next Medium"/>
                          <a:cs typeface="Avenir Next Medium"/>
                          <a:sym typeface="Avenir Next Medium"/>
                        </a:rPr>
                        <a:t>Найти все видимые элементы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90000"/>
                        </a:lnSpc>
                        <a:spcBef>
                          <a:spcPts val="1200"/>
                        </a:spcBef>
                        <a:defRPr b="0"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pc="76" sz="3800">
                          <a:solidFill>
                            <a:srgbClr val="00B050"/>
                          </a:solidFill>
                          <a:latin typeface="Avenir Next Medium"/>
                          <a:ea typeface="Avenir Next Medium"/>
                          <a:cs typeface="Avenir Next Medium"/>
                          <a:sym typeface="Avenir Next Medium"/>
                        </a:rPr>
                        <a:t>.filter(WebElement::isDisplayed).toArray()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</a:tcPr>
                </a:tc>
              </a:tr>
              <a:tr h="3024187">
                <a:tc>
                  <a:txBody>
                    <a:bodyPr/>
                    <a:lstStyle/>
                    <a:p>
                      <a:pPr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pc="76" sz="3800">
                          <a:solidFill>
                            <a:srgbClr val="5B5854"/>
                          </a:solidFill>
                          <a:sym typeface="Avenir Next Medium"/>
                        </a:rPr>
                        <a:t>Вернуть текст элементов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90000"/>
                        </a:lnSpc>
                        <a:spcBef>
                          <a:spcPts val="1200"/>
                        </a:spcBef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pc="76" sz="3800">
                          <a:solidFill>
                            <a:srgbClr val="00B050"/>
                          </a:solidFill>
                          <a:sym typeface="Avenir Next Medium"/>
                        </a:rPr>
                        <a:t>.map(WebElement::getText).toArray()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</a:tcPr>
                </a:tc>
              </a:tr>
              <a:tr h="3024187">
                <a:tc>
                  <a:txBody>
                    <a:bodyPr/>
                    <a:lstStyle/>
                    <a:p>
                      <a:pPr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pc="76" sz="3800">
                          <a:solidFill>
                            <a:srgbClr val="5B5854"/>
                          </a:solidFill>
                          <a:sym typeface="Avenir Next Medium"/>
                        </a:rPr>
                        <a:t>Отобрать все элементы с id=1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90000"/>
                        </a:lnSpc>
                        <a:spcBef>
                          <a:spcPts val="1200"/>
                        </a:spcBef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pc="76" sz="3800">
                          <a:solidFill>
                            <a:srgbClr val="00B050"/>
                          </a:solidFill>
                          <a:sym typeface="Avenir Next Medium"/>
                        </a:rPr>
                        <a:t>.filter(e-&gt;e.getAttribute(«id»).equals(«1»))
.toArray()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B w="12700">
                      <a:miter lim="400000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 p14:dur="1000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/>
          <p:nvPr>
            <p:ph type="body" idx="13"/>
          </p:nvPr>
        </p:nvSpPr>
        <p:spPr>
          <a:xfrm>
            <a:off x="3383257" y="1891962"/>
            <a:ext cx="17617485" cy="688414"/>
          </a:xfrm>
          <a:prstGeom prst="rect">
            <a:avLst/>
          </a:prstGeom>
        </p:spPr>
        <p:txBody>
          <a:bodyPr/>
          <a:lstStyle>
            <a:lvl1pPr>
              <a:defRPr cap="none"/>
            </a:lvl1pPr>
          </a:lstStyle>
          <a:p>
            <a:pPr/>
            <a:r>
              <a:t>Function&lt;Predicate&lt;WebElement&gt;,BaseMatcher&lt;WebElement&gt;&gt; m</a:t>
            </a:r>
          </a:p>
        </p:txBody>
      </p:sp>
      <p:sp>
        <p:nvSpPr>
          <p:cNvPr id="275" name="Shape 27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1"/>
            <a:r>
              <a:t>Asserts</a:t>
            </a:r>
          </a:p>
        </p:txBody>
      </p:sp>
      <p:graphicFrame>
        <p:nvGraphicFramePr>
          <p:cNvPr id="276" name="Table 276"/>
          <p:cNvGraphicFramePr/>
          <p:nvPr/>
        </p:nvGraphicFramePr>
        <p:xfrm>
          <a:off x="2006625" y="3392149"/>
          <a:ext cx="20721107" cy="9072564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1" rtl="0">
                <a:tableStyleId>{4C3C2611-4C71-4FC5-86AE-919BDF0F9419}</a:tableStyleId>
              </a:tblPr>
              <a:tblGrid>
                <a:gridCol w="6362349"/>
                <a:gridCol w="14358756"/>
              </a:tblGrid>
              <a:tr h="3024187">
                <a:tc>
                  <a:txBody>
                    <a:bodyPr/>
                    <a:lstStyle/>
                    <a:p>
                      <a:pPr>
                        <a:defRPr b="0"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pc="76" sz="3800">
                          <a:solidFill>
                            <a:srgbClr val="5B5854"/>
                          </a:solidFill>
                          <a:latin typeface="Avenir Next Medium"/>
                          <a:ea typeface="Avenir Next Medium"/>
                          <a:cs typeface="Avenir Next Medium"/>
                          <a:sym typeface="Avenir Next Medium"/>
                        </a:rPr>
                        <a:t>Элемент el enabled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90000"/>
                        </a:lnSpc>
                        <a:spcBef>
                          <a:spcPts val="1200"/>
                        </a:spcBef>
                        <a:defRPr b="0"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pc="76" sz="3800">
                          <a:solidFill>
                            <a:srgbClr val="00B050"/>
                          </a:solidFill>
                          <a:latin typeface="Avenir Next Medium"/>
                          <a:ea typeface="Avenir Next Medium"/>
                          <a:cs typeface="Avenir Next Medium"/>
                          <a:sym typeface="Avenir Next Medium"/>
                        </a:rPr>
                        <a:t> assertThat(el,m.apply(WebElement::isEnabled))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</a:tcPr>
                </a:tc>
              </a:tr>
              <a:tr h="3024187">
                <a:tc>
                  <a:txBody>
                    <a:bodyPr/>
                    <a:lstStyle/>
                    <a:p>
                      <a:pPr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pc="76" sz="3800">
                          <a:solidFill>
                            <a:srgbClr val="5B5854"/>
                          </a:solidFill>
                          <a:sym typeface="Avenir Next Medium"/>
                        </a:rPr>
                        <a:t>Элемент el видим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90000"/>
                        </a:lnSpc>
                        <a:spcBef>
                          <a:spcPts val="1200"/>
                        </a:spcBef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pc="76" sz="3800">
                          <a:solidFill>
                            <a:srgbClr val="00B050"/>
                          </a:solidFill>
                          <a:sym typeface="Avenir Next Medium"/>
                        </a:rPr>
                        <a:t> assertThat(el,m.apply(WebElement::isDisplayed))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</a:tcPr>
                </a:tc>
              </a:tr>
              <a:tr h="3024187">
                <a:tc>
                  <a:txBody>
                    <a:bodyPr/>
                    <a:lstStyle/>
                    <a:p>
                      <a:pPr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pc="76" sz="3800">
                          <a:solidFill>
                            <a:srgbClr val="5B5854"/>
                          </a:solidFill>
                          <a:sym typeface="Avenir Next Medium"/>
                        </a:rPr>
                        <a:t>Класс элемента содержит class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90000"/>
                        </a:lnSpc>
                        <a:spcBef>
                          <a:spcPts val="1200"/>
                        </a:spcBef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pc="76" sz="3800">
                          <a:solidFill>
                            <a:srgbClr val="00B050"/>
                          </a:solidFill>
                          <a:sym typeface="Avenir Next Medium"/>
                        </a:rPr>
                        <a:t>assertThat(el,
m.apply(e-&gt;e.getAttribute(«class»).contains(«class1»)))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B w="12700">
                      <a:miter lim="400000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 p14:dur="1000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/>
          <p:nvPr/>
        </p:nvSpPr>
        <p:spPr>
          <a:xfrm>
            <a:off x="10134854" y="5683154"/>
            <a:ext cx="4114293" cy="23496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cap="all" spc="291" sz="146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Q&amp;A</a:t>
            </a:r>
          </a:p>
        </p:txBody>
      </p:sp>
      <p:sp>
        <p:nvSpPr>
          <p:cNvPr id="279" name="Shape 279"/>
          <p:cNvSpPr/>
          <p:nvPr/>
        </p:nvSpPr>
        <p:spPr>
          <a:xfrm>
            <a:off x="10292829" y="4040120"/>
            <a:ext cx="3798342" cy="9985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cap="all" spc="112" sz="56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Спасибо</a:t>
            </a:r>
          </a:p>
        </p:txBody>
      </p:sp>
      <p:sp>
        <p:nvSpPr>
          <p:cNvPr id="280" name="Shape 280"/>
          <p:cNvSpPr/>
          <p:nvPr/>
        </p:nvSpPr>
        <p:spPr>
          <a:xfrm>
            <a:off x="8621509" y="8677334"/>
            <a:ext cx="7140982" cy="9985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 algn="l">
              <a:defRPr cap="all" spc="112" sz="56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… and let’s code</a:t>
            </a:r>
          </a:p>
        </p:txBody>
      </p:sp>
      <p:pic>
        <p:nvPicPr>
          <p:cNvPr id="281" name="QAConference_white_mini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137315" y="176943"/>
            <a:ext cx="1724460" cy="116615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66700" dist="0" dir="5400000">
              <a:srgbClr val="000000"/>
            </a:outerShdw>
          </a:effectLst>
        </p:spPr>
      </p:pic>
      <p:sp>
        <p:nvSpPr>
          <p:cNvPr id="282" name="Shape 282"/>
          <p:cNvSpPr/>
          <p:nvPr/>
        </p:nvSpPr>
        <p:spPr>
          <a:xfrm>
            <a:off x="6380442" y="10320369"/>
            <a:ext cx="11623117" cy="803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 algn="l">
              <a:lnSpc>
                <a:spcPct val="90000"/>
              </a:lnSpc>
              <a:spcBef>
                <a:spcPts val="1200"/>
              </a:spcBef>
              <a:defRPr spc="76" sz="3800" u="sng">
                <a:solidFill>
                  <a:srgbClr val="00B050"/>
                </a:solidFill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https://github.com/kneradovsky/java8fp_samples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1" indent="187452" defTabSz="527208">
              <a:defRPr spc="121" sz="6068"/>
            </a:pPr>
            <a:r>
              <a:t>Почему</a:t>
            </a:r>
          </a:p>
        </p:txBody>
      </p:sp>
      <p:sp>
        <p:nvSpPr>
          <p:cNvPr id="164" name="Shape 164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Линейный код - что вижу, то пою.</a:t>
            </a:r>
          </a:p>
          <a:p>
            <a:pPr/>
            <a:r>
              <a:t>Много copy-n-paste. «копирование велосипедов»</a:t>
            </a:r>
          </a:p>
          <a:p>
            <a:pPr/>
            <a:r>
              <a:t>Assertions покрывают только «стандартные» проверки. Поэтому не используется </a:t>
            </a:r>
          </a:p>
          <a:p>
            <a:pPr/>
            <a:r>
              <a:t>Низкое качество кода. NullPointerException бывает чаще чем кофе.</a:t>
            </a:r>
          </a:p>
          <a:p>
            <a:pPr/>
            <a:r>
              <a:t>Реиспользуемость - что это?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1"/>
            <a:r>
              <a:t>как?</a:t>
            </a:r>
          </a:p>
        </p:txBody>
      </p:sp>
      <p:sp>
        <p:nvSpPr>
          <p:cNvPr id="167" name="Shape 16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StreamAPI  - коллекции</a:t>
            </a:r>
          </a:p>
          <a:p>
            <a:pPr/>
            <a:r>
              <a:t>Optional - исключает NullPointerException</a:t>
            </a:r>
          </a:p>
          <a:p>
            <a:pPr/>
            <a:r>
              <a:t>Лямбда выражения в WebDriverWait  -  исключает неожиданные ElementNotFoundException</a:t>
            </a:r>
          </a:p>
          <a:p>
            <a:pPr/>
            <a:r>
              <a:t>Словари проверок - нет copy-n-paste</a:t>
            </a:r>
          </a:p>
          <a:p>
            <a:pPr/>
            <a:r>
              <a:t>Частичное применение функций - повышает реиспользуемость</a:t>
            </a:r>
          </a:p>
          <a:p>
            <a:pPr/>
            <a:r>
              <a:t>Лямбда выражения в Assert - удобные проверки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принципы</a:t>
            </a:r>
          </a:p>
        </p:txBody>
      </p:sp>
      <p:sp>
        <p:nvSpPr>
          <p:cNvPr id="170" name="Shape 17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Функциональный подход</a:t>
            </a:r>
          </a:p>
        </p:txBody>
      </p:sp>
      <p:sp>
        <p:nvSpPr>
          <p:cNvPr id="171" name="Shape 171"/>
          <p:cNvSpPr/>
          <p:nvPr>
            <p:ph type="body" idx="1"/>
          </p:nvPr>
        </p:nvSpPr>
        <p:spPr>
          <a:xfrm>
            <a:off x="1744581" y="2991943"/>
            <a:ext cx="16394907" cy="9072563"/>
          </a:xfrm>
          <a:prstGeom prst="rect">
            <a:avLst/>
          </a:prstGeom>
        </p:spPr>
        <p:txBody>
          <a:bodyPr/>
          <a:lstStyle/>
          <a:p>
            <a:pPr marL="482600" indent="-482600">
              <a:lnSpc>
                <a:spcPct val="80000"/>
              </a:lnSpc>
              <a:spcBef>
                <a:spcPts val="1200"/>
              </a:spcBef>
            </a:pPr>
            <a:endParaRPr spc="104" sz="5200"/>
          </a:p>
          <a:p>
            <a:pPr lvl="1" marL="853108" indent="-472108">
              <a:lnSpc>
                <a:spcPct val="80000"/>
              </a:lnSpc>
              <a:spcBef>
                <a:spcPts val="1100"/>
              </a:spcBef>
            </a:pPr>
            <a:r>
              <a:t>First-Class Functions    – </a:t>
            </a:r>
            <a:r>
              <a:t>функции как объекты.</a:t>
            </a:r>
            <a:endParaRPr spc="88" sz="4400"/>
          </a:p>
          <a:p>
            <a:pPr lvl="1" marL="853108" indent="-472108">
              <a:lnSpc>
                <a:spcPct val="80000"/>
              </a:lnSpc>
              <a:spcBef>
                <a:spcPts val="1100"/>
              </a:spcBef>
            </a:pPr>
            <a:endParaRPr spc="88" sz="4400"/>
          </a:p>
          <a:p>
            <a:pPr lvl="1" marL="853108" indent="-472108">
              <a:lnSpc>
                <a:spcPct val="80000"/>
              </a:lnSpc>
              <a:spcBef>
                <a:spcPts val="1100"/>
              </a:spcBef>
            </a:pPr>
            <a:r>
              <a:t>High</a:t>
            </a:r>
            <a:r>
              <a:t>-</a:t>
            </a:r>
            <a:r>
              <a:t>Order Functions – </a:t>
            </a:r>
            <a:r>
              <a:t>функции, порождают функции</a:t>
            </a:r>
            <a:endParaRPr spc="88" sz="4400"/>
          </a:p>
          <a:p>
            <a:pPr lvl="1" marL="853108" indent="-472108">
              <a:lnSpc>
                <a:spcPct val="80000"/>
              </a:lnSpc>
              <a:spcBef>
                <a:spcPts val="1100"/>
              </a:spcBef>
            </a:pPr>
            <a:endParaRPr spc="88" sz="4400"/>
          </a:p>
          <a:p>
            <a:pPr lvl="1" marL="853108" indent="-472108">
              <a:lnSpc>
                <a:spcPct val="80000"/>
              </a:lnSpc>
              <a:spcBef>
                <a:spcPts val="1100"/>
              </a:spcBef>
            </a:pPr>
            <a:r>
              <a:t>Pure functions              </a:t>
            </a:r>
            <a:r>
              <a:t>– результат зависит только от аргументов</a:t>
            </a:r>
            <a:endParaRPr spc="88" sz="4400"/>
          </a:p>
          <a:p>
            <a:pPr lvl="1" marL="853108" indent="-472108">
              <a:lnSpc>
                <a:spcPct val="80000"/>
              </a:lnSpc>
              <a:spcBef>
                <a:spcPts val="1100"/>
              </a:spcBef>
            </a:pPr>
            <a:endParaRPr spc="88" sz="4400"/>
          </a:p>
          <a:p>
            <a:pPr lvl="1" marL="853108" indent="-472108">
              <a:lnSpc>
                <a:spcPct val="80000"/>
              </a:lnSpc>
              <a:spcBef>
                <a:spcPts val="1100"/>
              </a:spcBef>
            </a:pPr>
            <a:r>
              <a:t>Closures – </a:t>
            </a:r>
            <a:r>
              <a:t>фиксирование контекста</a:t>
            </a:r>
            <a:endParaRPr spc="88" sz="4400"/>
          </a:p>
          <a:p>
            <a:pPr lvl="1" marL="853108" indent="-472108">
              <a:lnSpc>
                <a:spcPct val="80000"/>
              </a:lnSpc>
              <a:spcBef>
                <a:spcPts val="1100"/>
              </a:spcBef>
            </a:pPr>
            <a:endParaRPr spc="88" sz="4400"/>
          </a:p>
          <a:p>
            <a:pPr lvl="1" marL="853108" indent="-472108">
              <a:lnSpc>
                <a:spcPct val="80000"/>
              </a:lnSpc>
              <a:spcBef>
                <a:spcPts val="1100"/>
              </a:spcBef>
            </a:pPr>
            <a:r>
              <a:t>Immutable state – </a:t>
            </a:r>
            <a:r>
              <a:t>неизменяемое состояние. </a:t>
            </a:r>
          </a:p>
        </p:txBody>
      </p:sp>
      <p:sp>
        <p:nvSpPr>
          <p:cNvPr id="172" name="Shape 172"/>
          <p:cNvSpPr/>
          <p:nvPr/>
        </p:nvSpPr>
        <p:spPr>
          <a:xfrm>
            <a:off x="14825578" y="3680250"/>
            <a:ext cx="7066124" cy="871372"/>
          </a:xfrm>
          <a:prstGeom prst="rect">
            <a:avLst/>
          </a:prstGeom>
          <a:solidFill>
            <a:srgbClr val="FFFFFF"/>
          </a:solidFill>
          <a:ln w="50800">
            <a:solidFill>
              <a:srgbClr val="5B5854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/>
          <a:p>
            <a:pPr>
              <a:defRPr cap="all" spc="44" sz="2200">
                <a:latin typeface="+mn-lt"/>
                <a:ea typeface="+mn-ea"/>
                <a:cs typeface="+mn-cs"/>
                <a:sym typeface="Helvetica Neue Medium"/>
              </a:defRPr>
            </a:pPr>
            <a:r>
              <a:t>var var1 = function a() {</a:t>
            </a:r>
          </a:p>
          <a:p>
            <a:pPr>
              <a:defRPr cap="all" spc="44" sz="2200">
                <a:latin typeface="+mn-lt"/>
                <a:ea typeface="+mn-ea"/>
                <a:cs typeface="+mn-cs"/>
                <a:sym typeface="Helvetica Neue Medium"/>
              </a:defRPr>
            </a:pPr>
            <a:r>
              <a:t>return «a»;};</a:t>
            </a:r>
          </a:p>
        </p:txBody>
      </p:sp>
      <p:sp>
        <p:nvSpPr>
          <p:cNvPr id="173" name="Shape 173"/>
          <p:cNvSpPr/>
          <p:nvPr/>
        </p:nvSpPr>
        <p:spPr>
          <a:xfrm>
            <a:off x="13461978" y="6382037"/>
            <a:ext cx="9253468" cy="871371"/>
          </a:xfrm>
          <a:prstGeom prst="rect">
            <a:avLst/>
          </a:prstGeom>
          <a:solidFill>
            <a:srgbClr val="FFFFFF"/>
          </a:solidFill>
          <a:ln w="50800">
            <a:solidFill>
              <a:srgbClr val="5B5854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/>
          <a:p>
            <a:pPr>
              <a:defRPr cap="all" spc="44" sz="2200">
                <a:latin typeface="+mn-lt"/>
                <a:ea typeface="+mn-ea"/>
                <a:cs typeface="+mn-cs"/>
                <a:sym typeface="Helvetica Neue Medium"/>
              </a:defRPr>
            </a:pPr>
            <a:r>
              <a:t>var var1 = function a() {</a:t>
            </a:r>
          </a:p>
          <a:p>
            <a:pPr>
              <a:defRPr cap="all" spc="44" sz="2200">
                <a:latin typeface="+mn-lt"/>
                <a:ea typeface="+mn-ea"/>
                <a:cs typeface="+mn-cs"/>
                <a:sym typeface="Helvetica Neue Medium"/>
              </a:defRPr>
            </a:pPr>
            <a:r>
              <a:t>return «a»;};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принципы</a:t>
            </a:r>
          </a:p>
        </p:txBody>
      </p:sp>
      <p:sp>
        <p:nvSpPr>
          <p:cNvPr id="176" name="Shape 17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 Функциональный подход</a:t>
            </a:r>
          </a:p>
        </p:txBody>
      </p:sp>
      <p:graphicFrame>
        <p:nvGraphicFramePr>
          <p:cNvPr id="177" name="Table 177"/>
          <p:cNvGraphicFramePr/>
          <p:nvPr/>
        </p:nvGraphicFramePr>
        <p:xfrm>
          <a:off x="4025610" y="3363912"/>
          <a:ext cx="16345480" cy="9072563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5444260"/>
                <a:gridCol w="505212"/>
                <a:gridCol w="10383307"/>
              </a:tblGrid>
              <a:tr h="1811972">
                <a:tc>
                  <a:txBody>
                    <a:bodyPr/>
                    <a:lstStyle/>
                    <a:p>
                      <a:pPr lvl="1" marL="853108" indent="-472108">
                        <a:lnSpc>
                          <a:spcPct val="80000"/>
                        </a:lnSpc>
                        <a:spcBef>
                          <a:spcPts val="1100"/>
                        </a:spcBef>
                        <a:buClr>
                          <a:srgbClr val="9A958E"/>
                        </a:buClr>
                        <a:buSzPct val="75000"/>
                        <a:buChar char="•"/>
                        <a:defRPr cap="none" spc="76" sz="3800">
                          <a:sym typeface="Avenir Next Medium"/>
                        </a:defRPr>
                      </a:pPr>
                      <a:r>
                        <a:t>First-Class Functions    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3000">
                          <a:solidFill>
                            <a:srgbClr val="5B5854"/>
                          </a:solidFill>
                          <a:sym typeface="Avenir Next Medium"/>
                        </a:rPr>
                        <a:t>-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1" algn="l">
                        <a:lnSpc>
                          <a:spcPct val="80000"/>
                        </a:lnSpc>
                        <a:spcBef>
                          <a:spcPts val="1100"/>
                        </a:spcBef>
                        <a:defRPr cap="none" spc="76" sz="3800">
                          <a:sym typeface="Avenir Next Medium"/>
                        </a:defRPr>
                      </a:pPr>
                      <a:r>
                        <a:t>функции как объекты.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1811972">
                <a:tc>
                  <a:txBody>
                    <a:bodyPr/>
                    <a:lstStyle/>
                    <a:p>
                      <a:pPr lvl="1" marL="853108" indent="-472108">
                        <a:lnSpc>
                          <a:spcPct val="80000"/>
                        </a:lnSpc>
                        <a:spcBef>
                          <a:spcPts val="1100"/>
                        </a:spcBef>
                        <a:buClr>
                          <a:srgbClr val="9A958E"/>
                        </a:buClr>
                        <a:buSzPct val="75000"/>
                        <a:buChar char="•"/>
                        <a:defRPr cap="none" spc="76" sz="3800">
                          <a:sym typeface="Avenir Next Medium"/>
                        </a:defRPr>
                      </a:pPr>
                      <a:r>
                        <a:t>High</a:t>
                      </a:r>
                      <a:r>
                        <a:t>-</a:t>
                      </a:r>
                      <a:r>
                        <a:t>Order Functions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3000">
                          <a:solidFill>
                            <a:srgbClr val="5B5854"/>
                          </a:solidFill>
                          <a:sym typeface="Avenir Next Medium"/>
                        </a:rPr>
                        <a:t>-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1" algn="l">
                        <a:lnSpc>
                          <a:spcPct val="80000"/>
                        </a:lnSpc>
                        <a:spcBef>
                          <a:spcPts val="1100"/>
                        </a:spcBef>
                        <a:defRPr cap="none" spc="76" sz="3800">
                          <a:sym typeface="Avenir Next Medium"/>
                        </a:defRPr>
                      </a:pPr>
                      <a:r>
                        <a:t>функции порождают функции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1811972">
                <a:tc>
                  <a:txBody>
                    <a:bodyPr/>
                    <a:lstStyle/>
                    <a:p>
                      <a:pPr lvl="1" marL="853108" indent="-472108">
                        <a:lnSpc>
                          <a:spcPct val="80000"/>
                        </a:lnSpc>
                        <a:spcBef>
                          <a:spcPts val="1100"/>
                        </a:spcBef>
                        <a:buClr>
                          <a:srgbClr val="9A958E"/>
                        </a:buClr>
                        <a:buSzPct val="75000"/>
                        <a:buChar char="•"/>
                        <a:defRPr cap="none" spc="76" sz="3800">
                          <a:sym typeface="Avenir Next Medium"/>
                        </a:defRPr>
                      </a:pPr>
                      <a:r>
                        <a:t>Pure functions             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3000">
                          <a:solidFill>
                            <a:srgbClr val="5B5854"/>
                          </a:solidFill>
                          <a:sym typeface="Avenir Next Medium"/>
                        </a:rPr>
                        <a:t>-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1" algn="l">
                        <a:lnSpc>
                          <a:spcPct val="80000"/>
                        </a:lnSpc>
                        <a:spcBef>
                          <a:spcPts val="1100"/>
                        </a:spcBef>
                        <a:defRPr cap="none" spc="76" sz="3800">
                          <a:sym typeface="Avenir Next Medium"/>
                        </a:defRPr>
                      </a:pPr>
                      <a:r>
                        <a:t>результат зависит только от аргументов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1811972">
                <a:tc>
                  <a:txBody>
                    <a:bodyPr/>
                    <a:lstStyle/>
                    <a:p>
                      <a:pPr lvl="1" marL="853108" indent="-472108">
                        <a:lnSpc>
                          <a:spcPct val="80000"/>
                        </a:lnSpc>
                        <a:spcBef>
                          <a:spcPts val="1100"/>
                        </a:spcBef>
                        <a:buClr>
                          <a:srgbClr val="9A958E"/>
                        </a:buClr>
                        <a:buSzPct val="75000"/>
                        <a:buChar char="•"/>
                        <a:defRPr cap="none" spc="76" sz="3800">
                          <a:sym typeface="Avenir Next Medium"/>
                        </a:defRPr>
                      </a:pPr>
                      <a:r>
                        <a:t>Closures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3000">
                          <a:solidFill>
                            <a:srgbClr val="5B5854"/>
                          </a:solidFill>
                          <a:sym typeface="Avenir Next Medium"/>
                        </a:rPr>
                        <a:t>-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1" algn="l">
                        <a:lnSpc>
                          <a:spcPct val="80000"/>
                        </a:lnSpc>
                        <a:spcBef>
                          <a:spcPts val="1100"/>
                        </a:spcBef>
                        <a:defRPr cap="none" spc="76" sz="3800">
                          <a:sym typeface="Avenir Next Medium"/>
                        </a:defRPr>
                      </a:pPr>
                      <a:r>
                        <a:t>фиксирование контекста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1811972">
                <a:tc>
                  <a:txBody>
                    <a:bodyPr/>
                    <a:lstStyle/>
                    <a:p>
                      <a:pPr lvl="1" marL="853108" indent="-472108">
                        <a:lnSpc>
                          <a:spcPct val="80000"/>
                        </a:lnSpc>
                        <a:spcBef>
                          <a:spcPts val="1100"/>
                        </a:spcBef>
                        <a:buClr>
                          <a:srgbClr val="9A958E"/>
                        </a:buClr>
                        <a:buSzPct val="75000"/>
                        <a:buChar char="•"/>
                        <a:defRPr cap="none" spc="76" sz="3800">
                          <a:sym typeface="Avenir Next Medium"/>
                        </a:defRPr>
                      </a:pPr>
                      <a:r>
                        <a:t>Immutable state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cap="none" spc="0" sz="3000">
                          <a:sym typeface="Avenir Next Medium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1" algn="l">
                        <a:lnSpc>
                          <a:spcPct val="80000"/>
                        </a:lnSpc>
                        <a:spcBef>
                          <a:spcPts val="1100"/>
                        </a:spcBef>
                        <a:defRPr cap="none" spc="76" sz="3800">
                          <a:sym typeface="Avenir Next Medium"/>
                        </a:defRPr>
                      </a:pPr>
                      <a:r>
                        <a:t>неизменяемое состояние. 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178" name="Shape 178"/>
          <p:cNvSpPr/>
          <p:nvPr/>
        </p:nvSpPr>
        <p:spPr>
          <a:xfrm>
            <a:off x="10021760" y="3362419"/>
            <a:ext cx="10318598" cy="1819276"/>
          </a:xfrm>
          <a:prstGeom prst="rect">
            <a:avLst/>
          </a:prstGeom>
          <a:solidFill>
            <a:srgbClr val="F6F5F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/>
          <a:p>
            <a:pPr/>
            <a:r>
              <a:t>v = function a() {</a:t>
            </a:r>
          </a:p>
          <a:p>
            <a:pPr/>
            <a:r>
              <a:t>return «a»;};</a:t>
            </a:r>
          </a:p>
        </p:txBody>
      </p:sp>
      <p:sp>
        <p:nvSpPr>
          <p:cNvPr id="179" name="Shape 179"/>
          <p:cNvSpPr/>
          <p:nvPr/>
        </p:nvSpPr>
        <p:spPr>
          <a:xfrm>
            <a:off x="10021760" y="5261266"/>
            <a:ext cx="10318598" cy="1819276"/>
          </a:xfrm>
          <a:prstGeom prst="rect">
            <a:avLst/>
          </a:prstGeom>
          <a:solidFill>
            <a:srgbClr val="F6F5F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/>
          <a:p>
            <a:pPr/>
            <a:r>
              <a:t>vf = function b() {</a:t>
            </a:r>
          </a:p>
          <a:p>
            <a:pPr/>
            <a:r>
              <a:t>return v;};</a:t>
            </a:r>
          </a:p>
        </p:txBody>
      </p:sp>
      <p:sp>
        <p:nvSpPr>
          <p:cNvPr id="180" name="Shape 180"/>
          <p:cNvSpPr/>
          <p:nvPr/>
        </p:nvSpPr>
        <p:spPr>
          <a:xfrm>
            <a:off x="10021760" y="6984206"/>
            <a:ext cx="10318598" cy="1819276"/>
          </a:xfrm>
          <a:prstGeom prst="rect">
            <a:avLst/>
          </a:prstGeom>
          <a:solidFill>
            <a:srgbClr val="F6F5F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/>
          <a:p>
            <a:pPr/>
            <a:r>
              <a:t>function sum(a,b) {</a:t>
            </a:r>
          </a:p>
          <a:p>
            <a:pPr/>
            <a:r>
              <a:t>return a+b;};</a:t>
            </a:r>
          </a:p>
        </p:txBody>
      </p:sp>
      <p:sp>
        <p:nvSpPr>
          <p:cNvPr id="181" name="Shape 181"/>
          <p:cNvSpPr/>
          <p:nvPr/>
        </p:nvSpPr>
        <p:spPr>
          <a:xfrm>
            <a:off x="10021760" y="8826804"/>
            <a:ext cx="10318598" cy="1819276"/>
          </a:xfrm>
          <a:prstGeom prst="rect">
            <a:avLst/>
          </a:prstGeom>
          <a:solidFill>
            <a:srgbClr val="F6F5F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/>
          <a:p>
            <a:pPr/>
            <a:r>
              <a:t>out = «outside»;</a:t>
            </a:r>
          </a:p>
          <a:p>
            <a:pPr/>
            <a:r>
              <a:t>f = function c() {</a:t>
            </a:r>
          </a:p>
          <a:p>
            <a:pPr/>
            <a:r>
              <a:t>return out+«a»;};</a:t>
            </a:r>
          </a:p>
        </p:txBody>
      </p:sp>
      <p:sp>
        <p:nvSpPr>
          <p:cNvPr id="182" name="Shape 182"/>
          <p:cNvSpPr/>
          <p:nvPr/>
        </p:nvSpPr>
        <p:spPr>
          <a:xfrm>
            <a:off x="10021760" y="10605993"/>
            <a:ext cx="10318598" cy="1819276"/>
          </a:xfrm>
          <a:prstGeom prst="rect">
            <a:avLst/>
          </a:prstGeom>
          <a:solidFill>
            <a:srgbClr val="F6F5F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/>
          <a:p>
            <a:pPr/>
          </a:p>
          <a:p>
            <a:pPr/>
            <a:r>
              <a:t>obj = function concat(o1,o2) {</a:t>
            </a:r>
          </a:p>
          <a:p>
            <a:pPr/>
            <a:r>
              <a:t>return o3 = o1+o2;};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0" presetID="1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82" grpId="9"/>
      <p:bldP build="whole" bldLvl="1" animBg="1" rev="0" advAuto="0" spid="179" grpId="3"/>
      <p:bldP build="whole" bldLvl="1" animBg="1" rev="0" advAuto="0" spid="180" grpId="5"/>
      <p:bldP build="whole" bldLvl="1" animBg="1" rev="0" advAuto="0" spid="178" grpId="1"/>
      <p:bldP build="whole" bldLvl="1" animBg="1" rev="0" advAuto="0" spid="181" grpId="7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5" name="Shape 18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559355">
              <a:defRPr spc="97" sz="4872"/>
            </a:pPr>
            <a:r>
              <a:t>Функциональное Программирование в </a:t>
            </a:r>
            <a:r>
              <a:t>Java</a:t>
            </a:r>
          </a:p>
        </p:txBody>
      </p:sp>
      <p:sp>
        <p:nvSpPr>
          <p:cNvPr id="186" name="Shape 186"/>
          <p:cNvSpPr/>
          <p:nvPr>
            <p:ph type="body" idx="1"/>
          </p:nvPr>
        </p:nvSpPr>
        <p:spPr>
          <a:xfrm>
            <a:off x="3994546" y="3385687"/>
            <a:ext cx="16394908" cy="9072563"/>
          </a:xfrm>
          <a:prstGeom prst="rect">
            <a:avLst/>
          </a:prstGeom>
        </p:spPr>
        <p:txBody>
          <a:bodyPr/>
          <a:lstStyle/>
          <a:p>
            <a:pPr/>
            <a:r>
              <a:t>Functional Interfaces – java.util.function</a:t>
            </a:r>
          </a:p>
          <a:p>
            <a:pPr/>
            <a:r>
              <a:t>Plain interfaces</a:t>
            </a:r>
          </a:p>
          <a:p>
            <a:pPr/>
            <a:r>
              <a:t>Лямбда выражения</a:t>
            </a:r>
          </a:p>
          <a:p>
            <a:pPr/>
            <a:r>
              <a:t>API</a:t>
            </a:r>
          </a:p>
          <a:p>
            <a:pPr lvl="1">
              <a:spcBef>
                <a:spcPts val="1300"/>
              </a:spcBef>
            </a:pPr>
            <a:r>
              <a:t>Stream API</a:t>
            </a:r>
            <a:endParaRPr spc="104" sz="5200"/>
          </a:p>
          <a:p>
            <a:pPr lvl="1">
              <a:spcBef>
                <a:spcPts val="1300"/>
              </a:spcBef>
            </a:pPr>
            <a:r>
              <a:t>Javaslang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Анонимный класс - </a:t>
            </a:r>
            <a:r>
              <a:rPr u="sng"/>
              <a:t>реализация интерфейса</a:t>
            </a:r>
          </a:p>
        </p:txBody>
      </p:sp>
      <p:sp>
        <p:nvSpPr>
          <p:cNvPr id="189" name="Shape 18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63604">
              <a:defRPr spc="119" sz="5986"/>
            </a:lvl1pPr>
          </a:lstStyle>
          <a:p>
            <a:pPr/>
            <a:r>
              <a:t>Лямбда выражения</a:t>
            </a:r>
          </a:p>
        </p:txBody>
      </p:sp>
      <p:sp>
        <p:nvSpPr>
          <p:cNvPr id="190" name="Shape 190"/>
          <p:cNvSpPr/>
          <p:nvPr>
            <p:ph type="body" sz="quarter" idx="1"/>
          </p:nvPr>
        </p:nvSpPr>
        <p:spPr>
          <a:xfrm>
            <a:off x="3994546" y="3357562"/>
            <a:ext cx="16394908" cy="885128"/>
          </a:xfrm>
          <a:prstGeom prst="rect">
            <a:avLst/>
          </a:prstGeom>
        </p:spPr>
        <p:txBody>
          <a:bodyPr/>
          <a:lstStyle>
            <a:lvl1pPr marL="0" indent="0" algn="ctr">
              <a:buClrTx/>
              <a:buSzTx/>
              <a:buNone/>
            </a:lvl1pPr>
          </a:lstStyle>
          <a:p>
            <a:pPr/>
            <a:r>
              <a:t>(входные параметры) -&gt; {реализация метода интерфейса} </a:t>
            </a:r>
          </a:p>
        </p:txBody>
      </p:sp>
      <p:graphicFrame>
        <p:nvGraphicFramePr>
          <p:cNvPr id="191" name="Table 191"/>
          <p:cNvGraphicFramePr/>
          <p:nvPr/>
        </p:nvGraphicFramePr>
        <p:xfrm>
          <a:off x="1860018" y="4992783"/>
          <a:ext cx="20663964" cy="9072564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{4C3C2611-4C71-4FC5-86AE-919BDF0F9419}</a:tableStyleId>
              </a:tblPr>
              <a:tblGrid>
                <a:gridCol w="10331982"/>
                <a:gridCol w="10331982"/>
              </a:tblGrid>
              <a:tr h="871470">
                <a:tc>
                  <a:txBody>
                    <a:bodyPr/>
                    <a:lstStyle/>
                    <a:p>
                      <a:pPr defTabSz="914400">
                        <a:defRPr b="0"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3000">
                          <a:solidFill>
                            <a:srgbClr val="5B5854"/>
                          </a:solidFill>
                          <a:sym typeface="Avenir Next Demi Bold"/>
                        </a:rPr>
                        <a:t>Лямбда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0"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3000">
                          <a:solidFill>
                            <a:srgbClr val="5B5854"/>
                          </a:solidFill>
                          <a:sym typeface="Avenir Next Demi Bold"/>
                        </a:rPr>
                        <a:t>Анонимный класс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</a:tcPr>
                </a:tc>
              </a:tr>
              <a:tr h="2287124">
                <a:tc>
                  <a:txBody>
                    <a:bodyPr/>
                    <a:lstStyle/>
                    <a:p>
                      <a:pPr defTabSz="914400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3000">
                          <a:solidFill>
                            <a:srgbClr val="5B5854"/>
                          </a:solidFill>
                          <a:sym typeface="Avenir Next Medium"/>
                        </a:rPr>
                        <a:t>Predicate&lt;String&gt; t = s -&gt; s.equals(«test»);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cap="none" spc="0" sz="3000">
                          <a:sym typeface="Avenir Next Medium"/>
                        </a:defRPr>
                      </a:pPr>
                      <a:r>
                        <a:t>Predicate&lt;String&gt; t = new Predicate&lt;String&gt; {</a:t>
                      </a:r>
                    </a:p>
                    <a:p>
                      <a:pPr defTabSz="914400">
                        <a:defRPr cap="none" spc="0" sz="3000">
                          <a:sym typeface="Avenir Next Medium"/>
                        </a:defRPr>
                      </a:pPr>
                      <a:r>
                        <a:t>public boolean test(String s) {</a:t>
                      </a:r>
                    </a:p>
                    <a:p>
                      <a:pPr defTabSz="914400">
                        <a:defRPr cap="none" spc="0" sz="3000">
                          <a:sym typeface="Avenir Next Medium"/>
                        </a:defRPr>
                      </a:pPr>
                      <a:r>
                        <a:t>return </a:t>
                      </a:r>
                      <a:r>
                        <a:rPr>
                          <a:solidFill>
                            <a:schemeClr val="accent5">
                              <a:satOff val="-8700"/>
                              <a:lumOff val="-21853"/>
                            </a:schemeClr>
                          </a:solidFill>
                        </a:rPr>
                        <a:t>s.equals(«test»);</a:t>
                      </a:r>
                      <a:r>
                        <a:t>}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</a:tcPr>
                </a:tc>
              </a:tr>
              <a:tr h="2286000">
                <a:tc>
                  <a:txBody>
                    <a:bodyPr/>
                    <a:lstStyle/>
                    <a:p>
                      <a:pPr defTabSz="914400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3000">
                          <a:solidFill>
                            <a:srgbClr val="5B5854"/>
                          </a:solidFill>
                          <a:sym typeface="Avenir Next Medium"/>
                        </a:rPr>
                        <a:t>Runnable r = () -&gt; {System.out.println(«a»);}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cap="none" spc="0" sz="3000">
                          <a:sym typeface="Avenir Next Medium"/>
                        </a:defRPr>
                      </a:pPr>
                      <a:r>
                        <a:t>Runnable r = new Runnable {</a:t>
                      </a:r>
                    </a:p>
                    <a:p>
                      <a:pPr defTabSz="914400">
                        <a:defRPr cap="none" spc="0" sz="3000">
                          <a:sym typeface="Avenir Next Medium"/>
                        </a:defRPr>
                      </a:pPr>
                      <a:r>
                        <a:t>public void run() {</a:t>
                      </a:r>
                    </a:p>
                    <a:p>
                      <a:pPr defTabSz="914400">
                        <a:defRPr cap="none" spc="0" sz="3000">
                          <a:sym typeface="Avenir Next Medium"/>
                        </a:defRPr>
                      </a:pPr>
                      <a:r>
                        <a:rPr>
                          <a:solidFill>
                            <a:schemeClr val="accent5">
                              <a:satOff val="-8700"/>
                              <a:lumOff val="-21853"/>
                            </a:schemeClr>
                          </a:solidFill>
                        </a:rPr>
                        <a:t>System.out.println(«a»);</a:t>
                      </a:r>
                      <a:r>
                        <a:t>} 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</a:tcPr>
                </a:tc>
              </a:tr>
              <a:tr h="2280840">
                <a:tc>
                  <a:txBody>
                    <a:bodyPr/>
                    <a:lstStyle/>
                    <a:p>
                      <a:pPr defTabSz="914400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3000">
                          <a:solidFill>
                            <a:srgbClr val="5B5854"/>
                          </a:solidFill>
                          <a:sym typeface="Avenir Next Medium"/>
                        </a:rPr>
                        <a:t>Function&lt;Integer,String&gt; c = i -&gt; i.toString();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cap="none" spc="0" sz="3000">
                          <a:sym typeface="Avenir Next Medium"/>
                        </a:defRPr>
                      </a:pPr>
                      <a:r>
                        <a:t>Function f = new Function&lt;Integer,String&gt; {</a:t>
                      </a:r>
                    </a:p>
                    <a:p>
                      <a:pPr defTabSz="914400">
                        <a:defRPr cap="none" spc="0" sz="3000">
                          <a:sym typeface="Avenir Next Medium"/>
                        </a:defRPr>
                      </a:pPr>
                      <a:r>
                        <a:t>String apply(Integer i) {</a:t>
                      </a:r>
                    </a:p>
                    <a:p>
                      <a:pPr defTabSz="914400">
                        <a:defRPr cap="none" spc="0" sz="3000">
                          <a:sym typeface="Avenir Next Medium"/>
                        </a:defRPr>
                      </a:pPr>
                      <a:r>
                        <a:t>return </a:t>
                      </a:r>
                      <a:r>
                        <a:rPr>
                          <a:solidFill>
                            <a:schemeClr val="accent5">
                              <a:satOff val="-8700"/>
                              <a:lumOff val="-21853"/>
                            </a:schemeClr>
                          </a:solidFill>
                        </a:rPr>
                        <a:t>i.toString();</a:t>
                      </a:r>
                      <a:r>
                        <a:t>} 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B w="12700">
                      <a:miter lim="400000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 p14:dur="1000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Замыкания и вызов</a:t>
            </a:r>
          </a:p>
        </p:txBody>
      </p:sp>
      <p:sp>
        <p:nvSpPr>
          <p:cNvPr id="194" name="Shape 19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63604">
              <a:defRPr spc="119" sz="5986"/>
            </a:lvl1pPr>
          </a:lstStyle>
          <a:p>
            <a:pPr/>
            <a:r>
              <a:t>Лямбда выражения</a:t>
            </a:r>
          </a:p>
        </p:txBody>
      </p:sp>
      <p:sp>
        <p:nvSpPr>
          <p:cNvPr id="195" name="Shape 195"/>
          <p:cNvSpPr/>
          <p:nvPr/>
        </p:nvSpPr>
        <p:spPr>
          <a:xfrm>
            <a:off x="3911079" y="2681129"/>
            <a:ext cx="16561842" cy="2378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/>
          <a:p>
            <a:pPr>
              <a:defRPr b="1" sz="38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Замыкание</a:t>
            </a:r>
          </a:p>
          <a:p>
            <a:pPr>
              <a:defRPr b="1" sz="38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final</a:t>
            </a:r>
            <a:r>
              <a:rPr b="0"/>
              <a:t> String </a:t>
            </a:r>
            <a:r>
              <a:rPr b="0" i="1">
                <a:solidFill>
                  <a:schemeClr val="accent5">
                    <a:satOff val="-8700"/>
                    <a:lumOff val="-21853"/>
                  </a:schemeClr>
                </a:solidFill>
              </a:rPr>
              <a:t>label</a:t>
            </a:r>
            <a:r>
              <a:rPr b="0"/>
              <a:t> = "element contents";</a:t>
            </a:r>
            <a:br>
              <a:rPr b="0"/>
            </a:br>
            <a:r>
              <a:rPr b="0"/>
              <a:t>Predicate&lt;WebElement&gt; p = e -&gt; e.getText().equals(</a:t>
            </a:r>
            <a:r>
              <a:rPr b="0" i="1">
                <a:solidFill>
                  <a:schemeClr val="accent5">
                    <a:satOff val="-8700"/>
                    <a:lumOff val="-21853"/>
                  </a:schemeClr>
                </a:solidFill>
              </a:rPr>
              <a:t>label</a:t>
            </a:r>
            <a:r>
              <a:rPr b="0"/>
              <a:t>);</a:t>
            </a:r>
            <a:br>
              <a:rPr b="0"/>
            </a:br>
          </a:p>
        </p:txBody>
      </p:sp>
      <p:graphicFrame>
        <p:nvGraphicFramePr>
          <p:cNvPr id="196" name="Table 196"/>
          <p:cNvGraphicFramePr/>
          <p:nvPr/>
        </p:nvGraphicFramePr>
        <p:xfrm>
          <a:off x="1860018" y="4866165"/>
          <a:ext cx="20663964" cy="9072564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1" rtl="0">
                <a:tableStyleId>{4C3C2611-4C71-4FC5-86AE-919BDF0F9419}</a:tableStyleId>
              </a:tblPr>
              <a:tblGrid>
                <a:gridCol w="12176454"/>
                <a:gridCol w="8487509"/>
              </a:tblGrid>
              <a:tr h="812465">
                <a:tc gridSpan="2">
                  <a:txBody>
                    <a:bodyPr/>
                    <a:lstStyle/>
                    <a:p>
                      <a:pPr>
                        <a:defRPr b="0"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pc="528" sz="4400">
                          <a:solidFill>
                            <a:srgbClr val="5B5854"/>
                          </a:solidFill>
                          <a:latin typeface="+mn-lt"/>
                          <a:ea typeface="+mn-ea"/>
                          <a:cs typeface="+mn-cs"/>
                        </a:rPr>
                        <a:t>Вызов</a:t>
                      </a:r>
                    </a:p>
                  </a:txBody>
                  <a:tcPr marL="71437" marR="71437" marT="71437" marB="71437" anchor="ctr" anchorCtr="0" horzOverflow="overflow">
                    <a:lnL/>
                    <a:lnR/>
                    <a:lnT/>
                    <a:lnB w="12700">
                      <a:solidFill>
                        <a:srgbClr val="5B5854"/>
                      </a:solidFill>
                      <a:miter lim="400000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 hMerge="1">
                  <a:tcPr/>
                </a:tc>
              </a:tr>
              <a:tr h="978365">
                <a:tc>
                  <a:txBody>
                    <a:bodyPr/>
                    <a:lstStyle/>
                    <a:p>
                      <a:pPr defTabSz="914400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3000">
                          <a:solidFill>
                            <a:srgbClr val="5B5854"/>
                          </a:solidFill>
                          <a:latin typeface="Avenir Next Demi Bold"/>
                          <a:ea typeface="Avenir Next Demi Bold"/>
                          <a:cs typeface="Avenir Next Demi Bold"/>
                          <a:sym typeface="Avenir Next Demi Bold"/>
                        </a:rPr>
                        <a:t>Определение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5B5854"/>
                      </a:solidFill>
                      <a:miter lim="400000"/>
                    </a:lnL>
                    <a:lnR w="12700">
                      <a:solidFill>
                        <a:srgbClr val="5B5854"/>
                      </a:solidFill>
                      <a:miter lim="400000"/>
                    </a:lnR>
                    <a:lnT w="12700">
                      <a:solidFill>
                        <a:srgbClr val="5B5854"/>
                      </a:solidFill>
                      <a:miter lim="400000"/>
                    </a:lnT>
                    <a:lnB w="50800">
                      <a:solidFill>
                        <a:srgbClr val="5B5854"/>
                      </a:solidFill>
                      <a:miter lim="400000"/>
                    </a:lnB>
                    <a:solidFill>
                      <a:srgbClr val="619E5C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3000">
                          <a:solidFill>
                            <a:srgbClr val="5B5854"/>
                          </a:solidFill>
                          <a:latin typeface="Avenir Next Demi Bold"/>
                          <a:ea typeface="Avenir Next Demi Bold"/>
                          <a:cs typeface="Avenir Next Demi Bold"/>
                          <a:sym typeface="Avenir Next Demi Bold"/>
                        </a:rPr>
                        <a:t>Вызов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5B5854"/>
                      </a:solidFill>
                      <a:miter lim="400000"/>
                    </a:lnL>
                    <a:lnR w="12700">
                      <a:solidFill>
                        <a:srgbClr val="5B5854"/>
                      </a:solidFill>
                      <a:miter lim="400000"/>
                    </a:lnR>
                    <a:lnT w="12700">
                      <a:solidFill>
                        <a:srgbClr val="5B5854"/>
                      </a:solidFill>
                      <a:miter lim="400000"/>
                    </a:lnT>
                    <a:lnB w="50800">
                      <a:solidFill>
                        <a:srgbClr val="5B5854"/>
                      </a:solidFill>
                      <a:miter lim="400000"/>
                    </a:lnB>
                    <a:solidFill>
                      <a:srgbClr val="619E5C">
                        <a:alpha val="15000"/>
                      </a:srgbClr>
                    </a:solidFill>
                  </a:tcPr>
                </a:tc>
              </a:tr>
              <a:tr h="1778751">
                <a:tc>
                  <a:txBody>
                    <a:bodyPr/>
                    <a:lstStyle/>
                    <a:p>
                      <a:pPr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pc="76" sz="3800">
                          <a:solidFill>
                            <a:srgbClr val="5B5854"/>
                          </a:solidFill>
                          <a:sym typeface="Avenir Next Medium"/>
                        </a:rPr>
                        <a:t>Predicate&lt;String&gt; t = s -&gt; s.equals(«test»);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5B5854"/>
                      </a:solidFill>
                      <a:miter lim="400000"/>
                    </a:lnL>
                    <a:lnT w="50800">
                      <a:solidFill>
                        <a:srgbClr val="5B5854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pc="76" sz="3800">
                          <a:solidFill>
                            <a:srgbClr val="5B5854"/>
                          </a:solidFill>
                          <a:sym typeface="Avenir Next Medium"/>
                        </a:rPr>
                        <a:t>boolean result = t.test(«string1»);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5B5854"/>
                      </a:solidFill>
                      <a:miter lim="400000"/>
                    </a:lnR>
                    <a:lnT w="50800">
                      <a:solidFill>
                        <a:srgbClr val="5B5854"/>
                      </a:solidFill>
                      <a:miter lim="400000"/>
                    </a:lnT>
                    <a:noFill/>
                  </a:tcPr>
                </a:tc>
              </a:tr>
              <a:tr h="1775543">
                <a:tc>
                  <a:txBody>
                    <a:bodyPr/>
                    <a:lstStyle/>
                    <a:p>
                      <a:pPr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pc="76" sz="3800">
                          <a:solidFill>
                            <a:srgbClr val="5B5854"/>
                          </a:solidFill>
                          <a:sym typeface="Avenir Next Medium"/>
                        </a:rPr>
                        <a:t>Function&lt;WebElement,String&gt; m = e -&gt; e.getText();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5B5854"/>
                      </a:solidFill>
                      <a:miter lim="400000"/>
                    </a:lnL>
                    <a:solidFill>
                      <a:schemeClr val="accent2">
                        <a:hueOff val="-1122706"/>
                        <a:satOff val="6504"/>
                        <a:lumOff val="15871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pc="76" sz="3800">
                          <a:solidFill>
                            <a:srgbClr val="5B5854"/>
                          </a:solidFill>
                          <a:sym typeface="Avenir Next Medium"/>
                        </a:rPr>
                        <a:t>String text = m.apply(element);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5B5854"/>
                      </a:solidFill>
                      <a:miter lim="400000"/>
                    </a:lnR>
                    <a:solidFill>
                      <a:schemeClr val="accent2">
                        <a:hueOff val="-1122706"/>
                        <a:satOff val="6504"/>
                        <a:lumOff val="15871"/>
                        <a:alpha val="17000"/>
                      </a:schemeClr>
                    </a:solidFill>
                  </a:tcPr>
                </a:tc>
              </a:tr>
              <a:tr h="1773210">
                <a:tc>
                  <a:txBody>
                    <a:bodyPr/>
                    <a:lstStyle/>
                    <a:p>
                      <a:pPr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pc="76" sz="3800">
                          <a:solidFill>
                            <a:srgbClr val="5B5854"/>
                          </a:solidFill>
                          <a:sym typeface="Avenir Next Medium"/>
                        </a:rPr>
                        <a:t>Consumer&lt;WebElement&gt; c = e -&gt; {e.click();}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5B5854"/>
                      </a:solidFill>
                      <a:miter lim="400000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pc="76" sz="3800">
                          <a:solidFill>
                            <a:srgbClr val="5B5854"/>
                          </a:solidFill>
                          <a:sym typeface="Avenir Next Medium"/>
                        </a:rPr>
                        <a:t>c.accept(element);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5B5854"/>
                      </a:solidFill>
                      <a:miter lim="400000"/>
                    </a:ln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 p14:dur="1000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99" name="Shape 19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Функциональные интерфейсы</a:t>
            </a:r>
          </a:p>
        </p:txBody>
      </p:sp>
      <p:sp>
        <p:nvSpPr>
          <p:cNvPr id="200" name="Shape 200"/>
          <p:cNvSpPr/>
          <p:nvPr>
            <p:ph type="body" idx="1"/>
          </p:nvPr>
        </p:nvSpPr>
        <p:spPr>
          <a:xfrm>
            <a:off x="2700430" y="3530498"/>
            <a:ext cx="18983140" cy="9072564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90000"/>
              </a:lnSpc>
              <a:spcBef>
                <a:spcPts val="1300"/>
              </a:spcBef>
              <a:buClrTx/>
              <a:buSzTx/>
              <a:buNone/>
              <a:defRPr spc="112" sz="5600"/>
            </a:pPr>
            <a:r>
              <a:t>Java.util.function</a:t>
            </a:r>
          </a:p>
          <a:p>
            <a:pPr lvl="1" marL="815339" indent="-434339">
              <a:lnSpc>
                <a:spcPct val="90000"/>
              </a:lnSpc>
              <a:spcBef>
                <a:spcPts val="1200"/>
              </a:spcBef>
            </a:pPr>
            <a:r>
              <a:t>Consumer&lt;T&gt; – </a:t>
            </a:r>
            <a:r>
              <a:t>принять </a:t>
            </a:r>
            <a:r>
              <a:rPr>
                <a:solidFill>
                  <a:srgbClr val="00B050"/>
                </a:solidFill>
              </a:rPr>
              <a:t>o -&gt; {code;}</a:t>
            </a:r>
          </a:p>
          <a:p>
            <a:pPr lvl="1" marL="815339" indent="-434339">
              <a:lnSpc>
                <a:spcPct val="90000"/>
              </a:lnSpc>
              <a:spcBef>
                <a:spcPts val="1200"/>
              </a:spcBef>
              <a:defRPr>
                <a:solidFill>
                  <a:srgbClr val="00B050"/>
                </a:solidFill>
              </a:defRPr>
            </a:pPr>
            <a:r>
              <a:rPr>
                <a:solidFill>
                  <a:srgbClr val="5B5854"/>
                </a:solidFill>
              </a:rPr>
              <a:t>Supplier&lt;R&gt; - </a:t>
            </a:r>
            <a:r>
              <a:rPr>
                <a:solidFill>
                  <a:srgbClr val="5B5854"/>
                </a:solidFill>
              </a:rPr>
              <a:t>вернуть</a:t>
            </a:r>
            <a:r>
              <a:t> </a:t>
            </a:r>
            <a:r>
              <a:t>() -&gt; new MyObject()</a:t>
            </a:r>
          </a:p>
          <a:p>
            <a:pPr lvl="1" marL="815339" indent="-434339">
              <a:lnSpc>
                <a:spcPct val="90000"/>
              </a:lnSpc>
              <a:spcBef>
                <a:spcPts val="1200"/>
              </a:spcBef>
            </a:pPr>
            <a:r>
              <a:t>Function&lt;T,R&gt; – </a:t>
            </a:r>
            <a:r>
              <a:t>принять и вернуть</a:t>
            </a:r>
            <a:r>
              <a:t> </a:t>
            </a:r>
            <a:r>
              <a:rPr>
                <a:solidFill>
                  <a:srgbClr val="00B050"/>
                </a:solidFill>
              </a:rPr>
              <a:t>o -&gt; o.toString()</a:t>
            </a:r>
          </a:p>
          <a:p>
            <a:pPr lvl="1" marL="815339" indent="-434339">
              <a:lnSpc>
                <a:spcPct val="90000"/>
              </a:lnSpc>
              <a:spcBef>
                <a:spcPts val="1200"/>
              </a:spcBef>
            </a:pPr>
            <a:r>
              <a:t>Predicate&lt;T&gt; – </a:t>
            </a:r>
            <a:r>
              <a:t>принять что-то и вернуть </a:t>
            </a:r>
            <a:r>
              <a:t>boolean </a:t>
            </a:r>
            <a:r>
              <a:rPr>
                <a:solidFill>
                  <a:srgbClr val="00B050"/>
                </a:solidFill>
              </a:rPr>
              <a:t>o -&gt; o.equals(expected)</a:t>
            </a:r>
          </a:p>
          <a:p>
            <a:pPr marL="0" indent="0">
              <a:lnSpc>
                <a:spcPct val="90000"/>
              </a:lnSpc>
              <a:spcBef>
                <a:spcPts val="1300"/>
              </a:spcBef>
              <a:buClrTx/>
              <a:buSzTx/>
              <a:buNone/>
              <a:defRPr spc="112" sz="5600"/>
            </a:pPr>
            <a:endParaRPr spc="91" sz="4600"/>
          </a:p>
          <a:p>
            <a:pPr marL="0" indent="0">
              <a:lnSpc>
                <a:spcPct val="90000"/>
              </a:lnSpc>
              <a:spcBef>
                <a:spcPts val="1300"/>
              </a:spcBef>
              <a:buClrTx/>
              <a:buSzTx/>
              <a:buNone/>
              <a:defRPr spc="112" sz="5600"/>
            </a:pPr>
            <a:r>
              <a:t>Любой интерфейс с одним методом</a:t>
            </a:r>
          </a:p>
          <a:p>
            <a:pPr lvl="1" marL="815339" indent="-434339">
              <a:lnSpc>
                <a:spcPct val="90000"/>
              </a:lnSpc>
              <a:spcBef>
                <a:spcPts val="1200"/>
              </a:spcBef>
            </a:pPr>
            <a:r>
              <a:t>Runnable </a:t>
            </a:r>
            <a:r>
              <a:rPr>
                <a:solidFill>
                  <a:srgbClr val="00B050"/>
                </a:solidFill>
              </a:rPr>
              <a:t>() -&gt; {code;}</a:t>
            </a:r>
          </a:p>
          <a:p>
            <a:pPr lvl="1" marL="815339" indent="-434339">
              <a:lnSpc>
                <a:spcPct val="90000"/>
              </a:lnSpc>
              <a:spcBef>
                <a:spcPts val="1200"/>
              </a:spcBef>
            </a:pPr>
            <a:r>
              <a:t>Comparable&lt;T&gt; </a:t>
            </a:r>
            <a:r>
              <a:rPr spc="59" sz="3000">
                <a:solidFill>
                  <a:srgbClr val="00B050"/>
                </a:solidFill>
              </a:rPr>
              <a:t> </a:t>
            </a:r>
            <a:r>
              <a:rPr>
                <a:solidFill>
                  <a:srgbClr val="00B050"/>
                </a:solidFill>
              </a:rPr>
              <a:t>o -&gt; o.toString().compareTo(expected);</a:t>
            </a:r>
            <a:endParaRPr spc="91" sz="4600"/>
          </a:p>
          <a:p>
            <a:pPr lvl="1" marL="815339" indent="-434339">
              <a:lnSpc>
                <a:spcPct val="90000"/>
              </a:lnSpc>
              <a:spcBef>
                <a:spcPts val="1200"/>
              </a:spcBef>
            </a:pPr>
            <a:r>
              <a:t>и т.д.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theme/_rels/theme1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theme1.xml><?xml version="1.0" encoding="utf-8"?>
<a:theme xmlns:a="http://schemas.openxmlformats.org/drawingml/2006/main" xmlns:r="http://schemas.openxmlformats.org/officeDocument/2006/relationships" name="New_Template8">
  <a:themeElements>
    <a:clrScheme name="New_Template8">
      <a:dk1>
        <a:srgbClr val="5B5854"/>
      </a:dk1>
      <a:lt1>
        <a:srgbClr val="072B5B"/>
      </a:lt1>
      <a:dk2>
        <a:srgbClr val="5B5854"/>
      </a:dk2>
      <a:lt2>
        <a:srgbClr val="C9C3BA"/>
      </a:lt2>
      <a:accent1>
        <a:srgbClr val="708CA5"/>
      </a:accent1>
      <a:accent2>
        <a:srgbClr val="80A7A7"/>
      </a:accent2>
      <a:accent3>
        <a:srgbClr val="98A66D"/>
      </a:accent3>
      <a:accent4>
        <a:srgbClr val="CF9E5B"/>
      </a:accent4>
      <a:accent5>
        <a:srgbClr val="C87C6D"/>
      </a:accent5>
      <a:accent6>
        <a:srgbClr val="837B9A"/>
      </a:accent6>
      <a:hlink>
        <a:srgbClr val="0000FF"/>
      </a:hlink>
      <a:folHlink>
        <a:srgbClr val="FF00FF"/>
      </a:folHlink>
    </a:clrScheme>
    <a:fontScheme name="New_Template8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New_Template8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64293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all" i="0" spc="44" strike="noStrike" sz="2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5">
              <a:alpha val="75000"/>
            </a:schemeClr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t" upright="0">
        <a:spAutoFit/>
      </a:bodyPr>
      <a:lstStyle>
        <a:defPPr marL="0" marR="0" indent="0" algn="ctr" defTabSz="64293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5B5854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New_Template8">
  <a:themeElements>
    <a:clrScheme name="New_Template8">
      <a:dk1>
        <a:srgbClr val="000000"/>
      </a:dk1>
      <a:lt1>
        <a:srgbClr val="FFFFFF"/>
      </a:lt1>
      <a:dk2>
        <a:srgbClr val="5B5854"/>
      </a:dk2>
      <a:lt2>
        <a:srgbClr val="C9C3BA"/>
      </a:lt2>
      <a:accent1>
        <a:srgbClr val="708CA5"/>
      </a:accent1>
      <a:accent2>
        <a:srgbClr val="80A7A7"/>
      </a:accent2>
      <a:accent3>
        <a:srgbClr val="98A66D"/>
      </a:accent3>
      <a:accent4>
        <a:srgbClr val="CF9E5B"/>
      </a:accent4>
      <a:accent5>
        <a:srgbClr val="C87C6D"/>
      </a:accent5>
      <a:accent6>
        <a:srgbClr val="837B9A"/>
      </a:accent6>
      <a:hlink>
        <a:srgbClr val="0000FF"/>
      </a:hlink>
      <a:folHlink>
        <a:srgbClr val="FF00FF"/>
      </a:folHlink>
    </a:clrScheme>
    <a:fontScheme name="New_Template8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New_Template8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64293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all" i="0" spc="44" strike="noStrike" sz="2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5">
              <a:alpha val="75000"/>
            </a:schemeClr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t" upright="0">
        <a:spAutoFit/>
      </a:bodyPr>
      <a:lstStyle>
        <a:defPPr marL="0" marR="0" indent="0" algn="ctr" defTabSz="64293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5B5854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